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A7EBB"/>
    <a:srgbClr val="FF0000"/>
    <a:srgbClr val="99CCFF"/>
    <a:srgbClr val="0000CC"/>
    <a:srgbClr val="000099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 autoAdjust="0"/>
    <p:restoredTop sz="94660" autoAdjust="0"/>
  </p:normalViewPr>
  <p:slideViewPr>
    <p:cSldViewPr>
      <p:cViewPr varScale="1">
        <p:scale>
          <a:sx n="112" d="100"/>
          <a:sy n="112" d="100"/>
        </p:scale>
        <p:origin x="53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9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F4EB6DA-7CFD-4DCF-860C-DD69EFC267B2}" type="datetimeFigureOut">
              <a:rPr lang="en-US" smtClean="0"/>
              <a:pPr/>
              <a:t>05-Oct-21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A2BD2-1FFC-4068-BCFA-24F7ECC9F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1\Lectures%202021\09.%20Graphical%20primitives---\AniLogo\AniLogo.wmv" TargetMode="External"/><Relationship Id="rId1" Type="http://schemas.microsoft.com/office/2007/relationships/media" Target="file:///D:\Pavel\Courses\Materials\Course.OKG%202021\Lectures%202021\09.%20Graphical%20primitives---\AniLogo\AniLogo.wmv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1\Lectures%202021\09.%20Graphical%20primitives---\AniLogo\AniLogo.wmv" TargetMode="External"/><Relationship Id="rId1" Type="http://schemas.microsoft.com/office/2007/relationships/media" Target="file:///D:\Pavel\Courses\Materials\Course.OKG%202021\Lectures%202021\09.%20Graphical%20primitives---\AniLogo\AniLogo.wmv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48577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400" spc="0" dirty="0">
                <a:effectLst/>
              </a:rPr>
              <a:t>О</a:t>
            </a:r>
            <a:r>
              <a:rPr lang="bg-BG" sz="1200" spc="0" dirty="0">
                <a:effectLst/>
              </a:rPr>
              <a:t>СНОВИ</a:t>
            </a:r>
            <a:r>
              <a:rPr lang="bg-BG" sz="1400" spc="0" dirty="0">
                <a:effectLst/>
              </a:rPr>
              <a:t> </a:t>
            </a:r>
            <a:r>
              <a:rPr lang="bg-BG" sz="1200" spc="0" dirty="0">
                <a:effectLst/>
              </a:rPr>
              <a:t>НА</a:t>
            </a:r>
            <a:r>
              <a:rPr lang="bg-BG" sz="1400" spc="0" dirty="0">
                <a:effectLst/>
              </a:rPr>
              <a:t> К</a:t>
            </a:r>
            <a:r>
              <a:rPr lang="bg-BG" sz="1200" spc="0" dirty="0">
                <a:effectLst/>
              </a:rPr>
              <a:t>ОМПЮТЪРНАТА</a:t>
            </a:r>
            <a:r>
              <a:rPr lang="bg-BG" sz="1400" spc="0" dirty="0">
                <a:effectLst/>
              </a:rPr>
              <a:t> Г</a:t>
            </a:r>
            <a:r>
              <a:rPr lang="bg-BG" sz="1200" spc="0" dirty="0">
                <a:effectLst/>
              </a:rPr>
              <a:t>РАФИКА</a:t>
            </a:r>
            <a:r>
              <a:rPr lang="bg-BG" sz="1400" spc="0" dirty="0">
                <a:effectLst/>
              </a:rPr>
              <a:t>   •   проф. д-р П</a:t>
            </a:r>
            <a:r>
              <a:rPr lang="bg-BG" sz="1200" spc="0" dirty="0">
                <a:effectLst/>
              </a:rPr>
              <a:t>АВЕЛ</a:t>
            </a:r>
            <a:r>
              <a:rPr lang="bg-BG" sz="1400" spc="0" dirty="0">
                <a:effectLst/>
              </a:rPr>
              <a:t> Б</a:t>
            </a:r>
            <a:r>
              <a:rPr lang="bg-BG" sz="1200" spc="0" dirty="0">
                <a:effectLst/>
              </a:rPr>
              <a:t>ОЙЧЕВ</a:t>
            </a:r>
            <a:r>
              <a:rPr lang="bg-BG" sz="1400" spc="0" dirty="0">
                <a:effectLst/>
              </a:rPr>
              <a:t>   •   КИТ-ФМИ-СУ   •   2021</a:t>
            </a:r>
            <a:endParaRPr lang="en-US" sz="1400" spc="0" dirty="0">
              <a:effectLst/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361950"/>
            <a:ext cx="9144000" cy="457200"/>
          </a:xfrm>
        </p:spPr>
        <p:txBody>
          <a:bodyPr/>
          <a:lstStyle>
            <a:lvl1pPr algn="ctr">
              <a:buNone/>
              <a:defRPr b="0">
                <a:solidFill>
                  <a:srgbClr val="0070C0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819150"/>
            <a:ext cx="9144000" cy="800100"/>
          </a:xfrm>
        </p:spPr>
        <p:txBody>
          <a:bodyPr>
            <a:noAutofit/>
          </a:bodyPr>
          <a:lstStyle>
            <a:lvl1pPr algn="ctr">
              <a:buNone/>
              <a:defRPr sz="6600" b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2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3352800" y="2114550"/>
            <a:ext cx="2438400" cy="18288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352800" y="2114550"/>
            <a:ext cx="2438400" cy="1828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23950"/>
            <a:ext cx="7848600" cy="37338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j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j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j-lt"/>
              </a:defRPr>
            </a:lvl4pPr>
            <a:lvl5pPr>
              <a:defRPr sz="2000">
                <a:effectLst/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848600" cy="781050"/>
          </a:xfrm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lt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6" name="AniLogo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-21265" y="57150"/>
            <a:ext cx="1219200" cy="914400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21265" y="57150"/>
            <a:ext cx="1219200" cy="91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3350"/>
            <a:ext cx="7848600" cy="47244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n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n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n-lt"/>
              </a:defRPr>
            </a:lvl4pPr>
            <a:lvl5pPr>
              <a:defRPr sz="2000">
                <a:effectLst/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835112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>
              <a:defRPr sz="540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"/>
            <a:ext cx="7848600" cy="49149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760903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solidFill>
            <a:schemeClr val="tx1"/>
          </a:solidFill>
          <a:effectLst/>
          <a:latin typeface="Lucida Sans Unicode" panose="020B0602030504020204" pitchFamily="34" charset="0"/>
          <a:ea typeface="+mj-ea"/>
          <a:cs typeface="Lucida Sans Unicode" panose="020B0602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2pPr>
      <a:lvl3pPr marL="746125" indent="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emos/m09181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Demos/m09191.html" TargetMode="External"/><Relationship Id="rId7" Type="http://schemas.openxmlformats.org/officeDocument/2006/relationships/hyperlink" Target="Demos/m09193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Demos/m09192.html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Demos/m09201.html" TargetMode="External"/><Relationship Id="rId7" Type="http://schemas.openxmlformats.org/officeDocument/2006/relationships/hyperlink" Target="Demos/m09203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Demos/m09202.html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Demos/m09221.html" TargetMode="External"/><Relationship Id="rId7" Type="http://schemas.openxmlformats.org/officeDocument/2006/relationships/hyperlink" Target="Demos/m09223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Demos/m09222.html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emos/m09251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emos/m09261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emos/m0927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emos/m0930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Demos/m09321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Demos/m09331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Demos/m09351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eADcA3iouCk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Media/Videos/Mathematics%20...%20is%20sweet.avi" TargetMode="External"/><Relationship Id="rId5" Type="http://schemas.openxmlformats.org/officeDocument/2006/relationships/image" Target="../media/image33.png"/><Relationship Id="rId4" Type="http://schemas.openxmlformats.org/officeDocument/2006/relationships/hyperlink" Target="file:///D:\Pavel\Logo\Elica\5.6\Demos\Mathematics%20...%20is%20sweet\Mathematics%20...%20is%20sweet.avi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media" Target="../media/media1.wmv"/><Relationship Id="rId7" Type="http://schemas.openxmlformats.org/officeDocument/2006/relationships/image" Target="../media/image35.jpeg"/><Relationship Id="rId2" Type="http://schemas.openxmlformats.org/officeDocument/2006/relationships/video" Target="file:///D:\Pavel\Courses\Materials\Course.OKG%202021\Lectures%202021\09.%20Graphical%20primitives---\AniLogo\Cutcone.wmv" TargetMode="External"/><Relationship Id="rId1" Type="http://schemas.microsoft.com/office/2007/relationships/media" Target="file:///D:\Pavel\Courses\Materials\Course.OKG%202021\Lectures%202021\09.%20Graphical%20primitives---\AniLogo\Cutcone.wmv" TargetMode="Externa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8.png"/><Relationship Id="rId4" Type="http://schemas.openxmlformats.org/officeDocument/2006/relationships/video" Target="../media/media1.wmv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hyperlink" Target="Demos/m09421.html" TargetMode="Externa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Demos/m09431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Demos/m09441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lica.ne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file:///D:\Pavel\Courses\Materials\Course.OKG%202017\Lectures%202019\04.%20Vectors\AniLogo\AniLogo.wmv" TargetMode="External"/><Relationship Id="rId1" Type="http://schemas.microsoft.com/office/2007/relationships/media" Target="file:///D:\Pavel\Courses\Materials\Course.OKG%202017\Lectures%202019\04.%20Vectors\AniLogo\AniLogo.wmv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noProof="0" dirty="0"/>
              <a:t>ТЕМА №9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noProof="0" dirty="0"/>
              <a:t>Графични примитиви</a:t>
            </a:r>
          </a:p>
        </p:txBody>
      </p:sp>
    </p:spTree>
    <p:extLst>
      <p:ext uri="{BB962C8B-B14F-4D97-AF65-F5344CB8AC3E}">
        <p14:creationId xmlns:p14="http://schemas.microsoft.com/office/powerpoint/2010/main" val="358291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Карти на </a:t>
            </a:r>
            <a:r>
              <a:rPr lang="bg-BG" noProof="0" dirty="0" err="1"/>
              <a:t>отместеност</a:t>
            </a:r>
            <a:endParaRPr lang="bg-BG" noProof="0" dirty="0"/>
          </a:p>
          <a:p>
            <a:pPr lvl="1"/>
            <a:r>
              <a:rPr lang="bg-BG" noProof="0" dirty="0"/>
              <a:t>Кодиране на обемност чрез цвят в изображения</a:t>
            </a:r>
          </a:p>
          <a:p>
            <a:pPr lvl="2"/>
            <a:r>
              <a:rPr lang="bg-BG" noProof="0" dirty="0"/>
              <a:t>(аналогично на релефна карта)</a:t>
            </a:r>
          </a:p>
          <a:p>
            <a:r>
              <a:rPr lang="bg-BG" noProof="0" dirty="0"/>
              <a:t>Библиотечни модели</a:t>
            </a:r>
          </a:p>
          <a:p>
            <a:pPr lvl="1"/>
            <a:r>
              <a:rPr lang="bg-BG" noProof="0" dirty="0"/>
              <a:t>Библиотеки, които предоставят „вградени“ модели </a:t>
            </a:r>
          </a:p>
          <a:p>
            <a:pPr lvl="2"/>
            <a:r>
              <a:rPr lang="bg-BG" noProof="0" dirty="0"/>
              <a:t>(често тези модели са генерирани по някой от другите начини)</a:t>
            </a:r>
          </a:p>
          <a:p>
            <a:pPr lvl="1"/>
            <a:endParaRPr lang="bg-BG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Други подходи</a:t>
            </a:r>
          </a:p>
        </p:txBody>
      </p:sp>
    </p:spTree>
    <p:extLst>
      <p:ext uri="{BB962C8B-B14F-4D97-AF65-F5344CB8AC3E}">
        <p14:creationId xmlns:p14="http://schemas.microsoft.com/office/powerpoint/2010/main" val="945539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</a:t>
            </a:r>
            <a:br>
              <a:rPr lang="bg-BG" noProof="0" dirty="0"/>
            </a:br>
            <a:r>
              <a:rPr lang="bg-BG" noProof="0" dirty="0"/>
              <a:t>примитиви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2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Базисни графични обекти</a:t>
            </a:r>
          </a:p>
          <a:p>
            <a:pPr lvl="1"/>
            <a:r>
              <a:rPr lang="bg-BG" noProof="0" dirty="0"/>
              <a:t>Наричани още графични примитиви</a:t>
            </a:r>
          </a:p>
          <a:p>
            <a:pPr lvl="1"/>
            <a:r>
              <a:rPr lang="bg-BG" noProof="0" dirty="0"/>
              <a:t>С тях се създават останалите графични обекти</a:t>
            </a:r>
          </a:p>
          <a:p>
            <a:pPr lvl="1"/>
            <a:r>
              <a:rPr lang="bg-BG" noProof="0" dirty="0"/>
              <a:t>Има различни методи за създаване</a:t>
            </a:r>
          </a:p>
          <a:p>
            <a:r>
              <a:rPr lang="bg-BG" noProof="0" dirty="0"/>
              <a:t>Сложност</a:t>
            </a:r>
          </a:p>
          <a:p>
            <a:pPr lvl="1"/>
            <a:r>
              <a:rPr lang="bg-BG" noProof="0" dirty="0"/>
              <a:t>Повечето примитиви не са примитивни</a:t>
            </a:r>
          </a:p>
          <a:p>
            <a:pPr lvl="1"/>
            <a:r>
              <a:rPr lang="bg-BG" noProof="0" dirty="0"/>
              <a:t>Вътрешна йерархия на примитивите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 примитиви</a:t>
            </a:r>
          </a:p>
        </p:txBody>
      </p:sp>
    </p:spTree>
    <p:extLst>
      <p:ext uri="{BB962C8B-B14F-4D97-AF65-F5344CB8AC3E}">
        <p14:creationId xmlns:p14="http://schemas.microsoft.com/office/powerpoint/2010/main" val="249610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Размерност на примитивите</a:t>
            </a:r>
          </a:p>
          <a:p>
            <a:pPr lvl="1"/>
            <a:r>
              <a:rPr lang="bg-BG" noProof="0" dirty="0"/>
              <a:t>Три различни размерности</a:t>
            </a:r>
          </a:p>
          <a:p>
            <a:pPr lvl="1"/>
            <a:r>
              <a:rPr lang="bg-BG" noProof="0" dirty="0"/>
              <a:t>Обектите притежават и трите</a:t>
            </a:r>
          </a:p>
          <a:p>
            <a:r>
              <a:rPr lang="bg-BG" noProof="0" dirty="0"/>
              <a:t>Обектна размерност</a:t>
            </a:r>
          </a:p>
          <a:p>
            <a:pPr lvl="1"/>
            <a:r>
              <a:rPr lang="bg-BG" noProof="0" dirty="0"/>
              <a:t>Геометрична размерност на самия обект</a:t>
            </a:r>
          </a:p>
          <a:p>
            <a:pPr lvl="1"/>
            <a:r>
              <a:rPr lang="bg-BG" noProof="0" dirty="0"/>
              <a:t>Точката е 0D, отсечката е 1D, квадратът е 2D,</a:t>
            </a:r>
            <a:br>
              <a:rPr lang="bg-BG" noProof="0" dirty="0"/>
            </a:br>
            <a:r>
              <a:rPr lang="bg-BG" noProof="0" dirty="0"/>
              <a:t>кубът е 3D, а </a:t>
            </a:r>
            <a:r>
              <a:rPr lang="bg-BG" noProof="0" dirty="0" err="1"/>
              <a:t>тесерактът</a:t>
            </a:r>
            <a:r>
              <a:rPr lang="bg-BG" noProof="0" dirty="0"/>
              <a:t> е 4D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382686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Пространствена размерност</a:t>
            </a:r>
          </a:p>
          <a:p>
            <a:pPr lvl="1"/>
            <a:r>
              <a:rPr lang="bg-BG" noProof="0" dirty="0"/>
              <a:t>Размерност на пространството, където е обектът</a:t>
            </a:r>
          </a:p>
          <a:p>
            <a:pPr lvl="1"/>
            <a:r>
              <a:rPr lang="bg-BG" noProof="0" dirty="0"/>
              <a:t>В планиметрия е 2D пространство</a:t>
            </a:r>
          </a:p>
          <a:p>
            <a:pPr lvl="1"/>
            <a:r>
              <a:rPr lang="bg-BG" noProof="0" dirty="0"/>
              <a:t>В стереометрията е 3D пространство</a:t>
            </a:r>
          </a:p>
          <a:p>
            <a:r>
              <a:rPr lang="bg-BG" noProof="0" dirty="0"/>
              <a:t>Визуална размерност</a:t>
            </a:r>
          </a:p>
          <a:p>
            <a:pPr lvl="1"/>
            <a:r>
              <a:rPr lang="bg-BG" noProof="0" dirty="0"/>
              <a:t>Обектна (геометрична) размерност на елементите съставящи образа на обект</a:t>
            </a:r>
          </a:p>
          <a:p>
            <a:pPr lvl="1"/>
            <a:r>
              <a:rPr lang="bg-BG" noProof="0" dirty="0"/>
              <a:t>Рисуване с отсечки е едномерно представяне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4721556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Квадрат висящ „във въздуха“ има</a:t>
            </a:r>
          </a:p>
          <a:p>
            <a:pPr lvl="1"/>
            <a:r>
              <a:rPr lang="bg-BG" noProof="0" dirty="0"/>
              <a:t>Едномерна визуална размерност</a:t>
            </a:r>
          </a:p>
          <a:p>
            <a:pPr lvl="1"/>
            <a:r>
              <a:rPr lang="bg-BG" noProof="0" dirty="0"/>
              <a:t>Двумерна обектна размерност</a:t>
            </a:r>
          </a:p>
          <a:p>
            <a:pPr lvl="1"/>
            <a:r>
              <a:rPr lang="bg-BG" noProof="0" dirty="0"/>
              <a:t>Тримерна пространствена размерност</a:t>
            </a:r>
          </a:p>
          <a:p>
            <a:r>
              <a:rPr lang="bg-BG" noProof="0" dirty="0"/>
              <a:t>Коя размерност се има предвид?</a:t>
            </a:r>
          </a:p>
          <a:p>
            <a:pPr lvl="1"/>
            <a:r>
              <a:rPr lang="bg-BG" noProof="0" dirty="0"/>
              <a:t>Зависи от контекста на споменаване</a:t>
            </a:r>
          </a:p>
          <a:p>
            <a:pPr lvl="1"/>
            <a:r>
              <a:rPr lang="bg-BG" noProof="0" dirty="0"/>
              <a:t>Например за </a:t>
            </a:r>
            <a:r>
              <a:rPr lang="en-US" noProof="0" dirty="0"/>
              <a:t>3D </a:t>
            </a:r>
            <a:r>
              <a:rPr lang="bg-BG" noProof="0" dirty="0"/>
              <a:t>точка се има предвид пространствената размерност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241711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 err="1"/>
              <a:t>OpenGL</a:t>
            </a:r>
            <a:endParaRPr lang="bg-BG" noProof="0" dirty="0"/>
          </a:p>
          <a:p>
            <a:pPr lvl="1"/>
            <a:r>
              <a:rPr lang="bg-BG" noProof="0" dirty="0"/>
              <a:t>Стандарт за графичен програмен интерфейс и </a:t>
            </a:r>
            <a:r>
              <a:rPr lang="bg-BG" dirty="0"/>
              <a:t>в същото време е </a:t>
            </a:r>
            <a:r>
              <a:rPr lang="bg-BG" noProof="0" dirty="0"/>
              <a:t>библиотека </a:t>
            </a:r>
          </a:p>
          <a:p>
            <a:pPr lvl="1"/>
            <a:r>
              <a:rPr lang="bg-BG" noProof="0" dirty="0"/>
              <a:t>Прародител на WebGL</a:t>
            </a:r>
          </a:p>
          <a:p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Графична библиотека от високо ниво</a:t>
            </a:r>
          </a:p>
          <a:p>
            <a:pPr lvl="1"/>
            <a:r>
              <a:rPr lang="bg-BG" noProof="0" dirty="0"/>
              <a:t>Използваме я на упражнения</a:t>
            </a:r>
          </a:p>
          <a:p>
            <a:pPr lvl="1"/>
            <a:r>
              <a:rPr lang="bg-BG" dirty="0"/>
              <a:t>Вътрешно използва </a:t>
            </a:r>
            <a:r>
              <a:rPr lang="en-US" dirty="0"/>
              <a:t>WebGL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Графични примитиви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2828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Примитиви</a:t>
            </a:r>
          </a:p>
          <a:p>
            <a:pPr lvl="1"/>
            <a:r>
              <a:rPr lang="bg-BG" noProof="0" dirty="0"/>
              <a:t>Създават се с поредица от координати на върхове</a:t>
            </a:r>
          </a:p>
          <a:p>
            <a:r>
              <a:rPr lang="bg-BG" dirty="0"/>
              <a:t>Използване на върховете</a:t>
            </a:r>
            <a:endParaRPr lang="bg-BG" noProof="0" dirty="0"/>
          </a:p>
          <a:p>
            <a:pPr lvl="1"/>
            <a:r>
              <a:rPr lang="bg-BG" noProof="0" dirty="0"/>
              <a:t>По различен начин от различните примитиви</a:t>
            </a:r>
          </a:p>
          <a:p>
            <a:pPr lvl="1"/>
            <a:r>
              <a:rPr lang="bg-BG" noProof="0" dirty="0"/>
              <a:t>При някои те са части от обектите (напр. отсечка)</a:t>
            </a:r>
          </a:p>
          <a:p>
            <a:pPr lvl="1"/>
            <a:r>
              <a:rPr lang="bg-BG" noProof="0" dirty="0"/>
              <a:t>При други те характеризират обекти, но не са част от тях (напр. </a:t>
            </a:r>
            <a:r>
              <a:rPr lang="bg-BG" noProof="0" dirty="0" err="1"/>
              <a:t>сплайн</a:t>
            </a:r>
            <a:r>
              <a:rPr lang="bg-BG" noProof="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Примитиви в OpenGL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14927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Точки</a:t>
            </a:r>
          </a:p>
          <a:p>
            <a:pPr lvl="1"/>
            <a:r>
              <a:rPr lang="bg-BG" noProof="0" dirty="0"/>
              <a:t>Поредицата от координати определят независими точки в пространството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Илюстрация на OpenGL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3B7EE540-C1D8-4A58-999F-3E924DA4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2476" y="2647950"/>
            <a:ext cx="2739048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6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Линии</a:t>
            </a:r>
          </a:p>
          <a:p>
            <a:pPr lvl="1"/>
            <a:r>
              <a:rPr lang="bg-BG" noProof="0" dirty="0"/>
              <a:t>Независими линии (отсечки)</a:t>
            </a:r>
          </a:p>
          <a:p>
            <a:pPr lvl="1"/>
            <a:r>
              <a:rPr lang="bg-BG" noProof="0" dirty="0"/>
              <a:t>Начупени линии</a:t>
            </a:r>
          </a:p>
          <a:p>
            <a:pPr lvl="1"/>
            <a:r>
              <a:rPr lang="bg-BG" noProof="0" dirty="0"/>
              <a:t>Затворени линии (примки)</a:t>
            </a:r>
          </a:p>
          <a:p>
            <a:pPr lvl="1"/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8FE36A5-8276-400E-B6F6-C3DC3D70A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3500" y="2190750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EB3CD3A6-51BB-4E5A-B70E-8235C5949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0923" y="2190750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hlinkClick r:id="rId7" action="ppaction://hlinkfile"/>
            <a:extLst>
              <a:ext uri="{FF2B5EF4-FFF2-40B4-BE49-F238E27FC236}">
                <a16:creationId xmlns:a16="http://schemas.microsoft.com/office/drawing/2014/main" id="{31B06B01-8725-4EE1-BEF6-FD7D8D2A7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45354" y="2193432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2732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Тема 9: Графични примитиви</a:t>
            </a:r>
          </a:p>
          <a:p>
            <a:pPr lvl="1"/>
            <a:r>
              <a:rPr lang="bg-BG" noProof="0" dirty="0"/>
              <a:t>Моделиране</a:t>
            </a:r>
          </a:p>
          <a:p>
            <a:pPr lvl="1"/>
            <a:r>
              <a:rPr lang="bg-BG" noProof="0" dirty="0"/>
              <a:t>Графични примитиви</a:t>
            </a:r>
          </a:p>
          <a:p>
            <a:pPr lvl="1"/>
            <a:r>
              <a:rPr lang="bg-BG" noProof="0" dirty="0"/>
              <a:t>Свойства</a:t>
            </a:r>
          </a:p>
          <a:p>
            <a:pPr lvl="1"/>
            <a:r>
              <a:rPr lang="bg-BG" noProof="0" dirty="0"/>
              <a:t>Примери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Съдържание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98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Триъгълници</a:t>
            </a:r>
          </a:p>
          <a:p>
            <a:pPr lvl="1"/>
            <a:r>
              <a:rPr lang="bg-BG" noProof="0"/>
              <a:t>Независими</a:t>
            </a:r>
          </a:p>
          <a:p>
            <a:pPr lvl="1"/>
            <a:r>
              <a:rPr lang="bg-BG" noProof="0"/>
              <a:t>Ветрила</a:t>
            </a:r>
          </a:p>
          <a:p>
            <a:pPr lvl="1"/>
            <a:r>
              <a:rPr lang="bg-BG" noProof="0"/>
              <a:t>Ивици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589C25B7-BA01-492D-8508-9A57BFEAB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1794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B995CA89-4375-42AB-8943-980AFC2D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1401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hlinkClick r:id="rId7" action="ppaction://hlinkfile"/>
            <a:extLst>
              <a:ext uri="{FF2B5EF4-FFF2-40B4-BE49-F238E27FC236}">
                <a16:creationId xmlns:a16="http://schemas.microsoft.com/office/drawing/2014/main" id="{431A1CC9-68E6-4558-B347-BBEB3B99F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1008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6526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Примитивни примитиви</a:t>
            </a:r>
          </a:p>
          <a:p>
            <a:pPr lvl="1"/>
            <a:r>
              <a:rPr lang="bg-BG" noProof="0"/>
              <a:t>0D – точки</a:t>
            </a:r>
          </a:p>
          <a:p>
            <a:pPr lvl="1"/>
            <a:r>
              <a:rPr lang="bg-BG" noProof="0"/>
              <a:t>1D – линии</a:t>
            </a:r>
          </a:p>
          <a:p>
            <a:pPr lvl="1"/>
            <a:r>
              <a:rPr lang="bg-BG" noProof="0"/>
              <a:t>2D – равнини, окръжности, пръстени</a:t>
            </a:r>
          </a:p>
          <a:p>
            <a:pPr lvl="1"/>
            <a:r>
              <a:rPr lang="bg-BG" noProof="0"/>
              <a:t>3D – кубове, сфери, цилиндри, конуси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Примитиви в ThreeJS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9360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Някои други примитиви</a:t>
            </a:r>
          </a:p>
          <a:p>
            <a:pPr lvl="1"/>
            <a:r>
              <a:rPr lang="bg-BG" noProof="0"/>
              <a:t>Икосаедър</a:t>
            </a:r>
          </a:p>
          <a:p>
            <a:pPr lvl="1"/>
            <a:r>
              <a:rPr lang="bg-BG" noProof="0"/>
              <a:t>Торичен възел</a:t>
            </a:r>
          </a:p>
          <a:p>
            <a:pPr lvl="1"/>
            <a:r>
              <a:rPr lang="bg-BG" noProof="0"/>
              <a:t>Тримерен текст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BFB2FC1A-E609-4386-9E58-C39D00E57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1408" y="2147929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C677BB27-34ED-4DE3-B6ED-12D0EE656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1838" y="2147929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>
            <a:hlinkClick r:id="rId7" action="ppaction://hlinkfile"/>
            <a:extLst>
              <a:ext uri="{FF2B5EF4-FFF2-40B4-BE49-F238E27FC236}">
                <a16:creationId xmlns:a16="http://schemas.microsoft.com/office/drawing/2014/main" id="{A5D948D8-E21F-454B-9B41-68FA55121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2269" y="2147929"/>
            <a:ext cx="2063065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02602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Свойства</a:t>
            </a:r>
            <a:endParaRPr lang="bg-BG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Роля на свойствата</a:t>
            </a:r>
          </a:p>
          <a:p>
            <a:pPr lvl="1"/>
            <a:r>
              <a:rPr lang="bg-BG" noProof="0" dirty="0"/>
              <a:t>Примитивите могат да се деформират</a:t>
            </a:r>
          </a:p>
          <a:p>
            <a:pPr lvl="1"/>
            <a:r>
              <a:rPr lang="bg-BG" noProof="0" dirty="0"/>
              <a:t>Получават се производни обекти</a:t>
            </a:r>
          </a:p>
          <a:p>
            <a:r>
              <a:rPr lang="bg-BG" noProof="0" dirty="0"/>
              <a:t>Общи свойства</a:t>
            </a:r>
          </a:p>
          <a:p>
            <a:pPr lvl="1"/>
            <a:r>
              <a:rPr lang="bg-BG" noProof="0" dirty="0"/>
              <a:t>Позиция</a:t>
            </a:r>
          </a:p>
          <a:p>
            <a:pPr lvl="1"/>
            <a:r>
              <a:rPr lang="bg-BG" noProof="0" dirty="0"/>
              <a:t>Размер</a:t>
            </a:r>
          </a:p>
          <a:p>
            <a:pPr lvl="1"/>
            <a:r>
              <a:rPr lang="bg-BG" noProof="0" dirty="0"/>
              <a:t>Ориентация</a:t>
            </a:r>
          </a:p>
          <a:p>
            <a:pPr lvl="1"/>
            <a:r>
              <a:rPr lang="bg-BG" noProof="0" dirty="0" err="1"/>
              <a:t>Поделементи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Свойства на обектите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5382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По-сложните примитиви</a:t>
            </a:r>
          </a:p>
          <a:p>
            <a:pPr lvl="1"/>
            <a:r>
              <a:rPr lang="bg-BG" noProof="0" dirty="0"/>
              <a:t>Имат позиция – невидима 3D точка</a:t>
            </a:r>
          </a:p>
          <a:p>
            <a:pPr lvl="1"/>
            <a:r>
              <a:rPr lang="bg-BG" noProof="0" dirty="0"/>
              <a:t>Обектът е „закачен“ за нея</a:t>
            </a:r>
          </a:p>
          <a:p>
            <a:pPr lvl="1"/>
            <a:r>
              <a:rPr lang="bg-BG" noProof="0" dirty="0"/>
              <a:t>Променя положението на обекта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Позицията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425FCCC-1DAD-444D-99D1-3305DB465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95" t="24129" r="23894" b="16033"/>
          <a:stretch/>
        </p:blipFill>
        <p:spPr bwMode="auto">
          <a:xfrm>
            <a:off x="3222320" y="3105150"/>
            <a:ext cx="2721280" cy="170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66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По-сложните примитиви</a:t>
            </a:r>
          </a:p>
          <a:p>
            <a:pPr lvl="1"/>
            <a:r>
              <a:rPr lang="bg-BG" noProof="0"/>
              <a:t>Имат три размера – мащаб по осите</a:t>
            </a:r>
          </a:p>
          <a:p>
            <a:pPr lvl="1"/>
            <a:r>
              <a:rPr lang="bg-BG" noProof="0"/>
              <a:t>Смачкваме или разпъваме обекта</a:t>
            </a:r>
          </a:p>
          <a:p>
            <a:pPr lvl="1"/>
            <a:r>
              <a:rPr lang="bg-BG" noProof="0"/>
              <a:t>От куб получаваме паралелепипед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Размерът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99FBB385-1F75-4982-961D-D456BB40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6083" y="3105150"/>
            <a:ext cx="2734294" cy="17089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По-сложните примитиви</a:t>
            </a:r>
          </a:p>
          <a:p>
            <a:pPr lvl="1"/>
            <a:r>
              <a:rPr lang="bg-BG" noProof="0"/>
              <a:t>Имат невидима централна ос</a:t>
            </a:r>
          </a:p>
          <a:p>
            <a:pPr lvl="1"/>
            <a:r>
              <a:rPr lang="bg-BG" noProof="0"/>
              <a:t>Могат да се въртят около нея</a:t>
            </a:r>
          </a:p>
          <a:p>
            <a:pPr lvl="1"/>
            <a:r>
              <a:rPr lang="bg-BG" noProof="0"/>
              <a:t>Ако я наклоним, става нова ориентация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Ориентацията</a:t>
            </a:r>
            <a:endParaRPr lang="bg-BG" noProof="0" dirty="0"/>
          </a:p>
        </p:txBody>
      </p:sp>
      <p:pic>
        <p:nvPicPr>
          <p:cNvPr id="5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9023A7BC-9C8C-423F-810B-4A195EFA9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9258" y="3105150"/>
            <a:ext cx="2734294" cy="17089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2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По-сложните примитиви</a:t>
            </a:r>
          </a:p>
          <a:p>
            <a:pPr lvl="1"/>
            <a:r>
              <a:rPr lang="bg-BG" noProof="0" dirty="0"/>
              <a:t>Могат да „изключват“ част от себе си</a:t>
            </a:r>
          </a:p>
          <a:p>
            <a:pPr lvl="1"/>
            <a:r>
              <a:rPr lang="bg-BG" noProof="0" dirty="0"/>
              <a:t>Или да се рисуват на едри фрагменти</a:t>
            </a:r>
          </a:p>
          <a:p>
            <a:r>
              <a:rPr lang="bg-BG" noProof="0" dirty="0"/>
              <a:t>По този начин</a:t>
            </a:r>
          </a:p>
          <a:p>
            <a:pPr lvl="1"/>
            <a:r>
              <a:rPr lang="bg-BG" noProof="0" dirty="0"/>
              <a:t>От конус получаваме пресечен конус</a:t>
            </a:r>
          </a:p>
          <a:p>
            <a:pPr lvl="1"/>
            <a:r>
              <a:rPr lang="bg-BG" noProof="0" dirty="0"/>
              <a:t>От сфера – полусфера</a:t>
            </a:r>
          </a:p>
          <a:p>
            <a:pPr lvl="1"/>
            <a:r>
              <a:rPr lang="bg-BG" noProof="0" dirty="0"/>
              <a:t>От окръжност – многоъгълник</a:t>
            </a:r>
          </a:p>
          <a:p>
            <a:pPr lvl="1"/>
            <a:r>
              <a:rPr lang="bg-BG" noProof="0" dirty="0"/>
              <a:t>От цилиндър – призма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Поделементи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8360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Пет плюс пет пети</a:t>
            </a:r>
            <a:br>
              <a:rPr lang="bg-BG" noProof="0" dirty="0"/>
            </a:br>
            <a:r>
              <a:rPr lang="bg-BG" noProof="0" dirty="0"/>
              <a:t>примитивни</a:t>
            </a:r>
            <a:br>
              <a:rPr lang="bg-BG" noProof="0" dirty="0"/>
            </a:br>
            <a:r>
              <a:rPr lang="bg-BG" noProof="0" dirty="0"/>
              <a:t>примера</a:t>
            </a:r>
            <a:br>
              <a:rPr lang="bg-BG" noProof="0" dirty="0"/>
            </a:br>
            <a:r>
              <a:rPr lang="bg-BG" sz="2400" b="0" noProof="0" dirty="0"/>
              <a:t>(примерно, примери </a:t>
            </a:r>
            <a:r>
              <a:rPr lang="bg-BG" sz="2400" b="0" dirty="0"/>
              <a:t>показани посредством</a:t>
            </a:r>
            <a:r>
              <a:rPr lang="bg-BG" sz="2400" b="0" noProof="0" dirty="0"/>
              <a:t> примитиви)</a:t>
            </a:r>
            <a:endParaRPr lang="bg-BG" sz="3200" b="0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2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Моделиране</a:t>
            </a:r>
          </a:p>
        </p:txBody>
      </p:sp>
    </p:spTree>
    <p:extLst>
      <p:ext uri="{BB962C8B-B14F-4D97-AF65-F5344CB8AC3E}">
        <p14:creationId xmlns:p14="http://schemas.microsoft.com/office/powerpoint/2010/main" val="164077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Да се нарисува куб с 6 издутини</a:t>
            </a:r>
          </a:p>
          <a:p>
            <a:pPr lvl="1"/>
            <a:r>
              <a:rPr lang="bg-BG" noProof="0" dirty="0"/>
              <a:t>С минимален брой примитиви</a:t>
            </a:r>
          </a:p>
          <a:p>
            <a:pPr lvl="1"/>
            <a:r>
              <a:rPr lang="bg-BG" noProof="0" dirty="0"/>
              <a:t>Очевидно, „минимален“&lt;7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Куб с издутини</a:t>
            </a:r>
            <a:endParaRPr lang="bg-BG" noProof="0" dirty="0"/>
          </a:p>
        </p:txBody>
      </p:sp>
      <p:pic>
        <p:nvPicPr>
          <p:cNvPr id="5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EA0E34A3-02C9-4267-AB34-81982AF0D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162" y="2724150"/>
            <a:ext cx="2743438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9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Японска възглавница</a:t>
            </a:r>
            <a:endParaRPr lang="bg-BG" noProof="0" dirty="0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942" y="1123950"/>
            <a:ext cx="5942858" cy="351619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455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Реализация</a:t>
                </a:r>
              </a:p>
              <a:p>
                <a:pPr lvl="1"/>
                <a:r>
                  <a:rPr lang="bg-BG" noProof="0" dirty="0" err="1"/>
                  <a:t>Пси</a:t>
                </a:r>
                <a:r>
                  <a:rPr lang="bg-BG" dirty="0"/>
                  <a:t> –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bg-B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bg-BG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noProof="0" dirty="0"/>
                  <a:t> </a:t>
                </a:r>
                <a:r>
                  <a:rPr lang="bg-BG" noProof="0" dirty="0"/>
                  <a:t>е случайно число в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[</m:t>
                    </m:r>
                    <m:r>
                      <a:rPr lang="en-US" b="0" i="1" noProof="0" smtClean="0">
                        <a:latin typeface="Cambria Math"/>
                      </a:rPr>
                      <m:t>𝑥</m:t>
                    </m:r>
                    <m:r>
                      <a:rPr lang="en-US" b="0" i="1" noProof="0" smtClean="0">
                        <a:latin typeface="Cambria Math"/>
                      </a:rPr>
                      <m:t>,</m:t>
                    </m:r>
                    <m:r>
                      <a:rPr lang="en-US" b="0" i="1" noProof="0" smtClean="0">
                        <a:latin typeface="Cambria Math"/>
                      </a:rPr>
                      <m:t>𝑦</m:t>
                    </m:r>
                    <m:r>
                      <a:rPr lang="en-US" b="0" i="1" noProof="0" smtClean="0">
                        <a:latin typeface="Cambria Math"/>
                      </a:rPr>
                      <m:t>)</m:t>
                    </m:r>
                  </m:oMath>
                </a14:m>
                <a:r>
                  <a:rPr lang="bg-BG" noProof="0" dirty="0"/>
                  <a:t> </a:t>
                </a:r>
              </a:p>
              <a:p>
                <a:pPr lvl="1"/>
                <a:r>
                  <a:rPr lang="bg-BG" noProof="0" dirty="0"/>
                  <a:t>Координати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latin typeface="Cambria Math"/>
                          </a:rPr>
                          <m:t>𝑝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Ориентация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0,2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0,2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Цвят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0.3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0.7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bg-BG" noProof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382935" y="2964002"/>
            <a:ext cx="1943100" cy="69359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68585" y="3412541"/>
            <a:ext cx="1943100" cy="694461"/>
          </a:xfrm>
          <a:prstGeom prst="rect">
            <a:avLst/>
          </a:prstGeom>
          <a:solidFill>
            <a:srgbClr val="0070C0">
              <a:alpha val="20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16200000" flipH="1">
            <a:off x="3497360" y="3278327"/>
            <a:ext cx="1143000" cy="51435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1554260" y="3278327"/>
            <a:ext cx="1143000" cy="51435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97135" y="4221592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-8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611398" y="422159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+8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9080000">
            <a:off x="1491178" y="305026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+6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 rot="19080000">
            <a:off x="2012898" y="259015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-6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8672" y="280226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+2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428672" y="3480922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-2</a:t>
            </a:r>
            <a:endParaRPr lang="en-US" sz="1400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725960" y="419272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6035" y="2964002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26035" y="3649802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782860" y="419272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3680000">
            <a:off x="1718777" y="334917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3680000">
            <a:off x="2233127" y="289197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23">
            <a:hlinkClick r:id="rId4" action="ppaction://hlinkfile"/>
            <a:extLst>
              <a:ext uri="{FF2B5EF4-FFF2-40B4-BE49-F238E27FC236}">
                <a16:creationId xmlns:a16="http://schemas.microsoft.com/office/drawing/2014/main" id="{84A12C72-4942-4960-883B-DFCB5BCCE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13" t="26635" r="25040" b="18853"/>
          <a:stretch/>
        </p:blipFill>
        <p:spPr bwMode="auto">
          <a:xfrm>
            <a:off x="4876799" y="2571750"/>
            <a:ext cx="2743200" cy="170427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36129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Реализация с n пресечени конуса</a:t>
                </a:r>
              </a:p>
              <a:p>
                <a:pPr lvl="1"/>
                <a:r>
                  <a:rPr lang="bg-BG" noProof="0" dirty="0"/>
                  <a:t>Сплескани конуси с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b="0" i="1" noProof="0" smtClean="0">
                            <a:latin typeface="Cambria Math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Правим копия чрез завъртане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𝑎</m:t>
                    </m:r>
                    <m:r>
                      <a:rPr lang="en-US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noProof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bg-BG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Форма за кекс</a:t>
            </a:r>
            <a:endParaRPr lang="bg-BG" noProof="0" dirty="0"/>
          </a:p>
        </p:txBody>
      </p:sp>
      <p:grpSp>
        <p:nvGrpSpPr>
          <p:cNvPr id="9" name="Group 8"/>
          <p:cNvGrpSpPr/>
          <p:nvPr/>
        </p:nvGrpSpPr>
        <p:grpSpPr>
          <a:xfrm>
            <a:off x="6862365" y="1906732"/>
            <a:ext cx="2153480" cy="701730"/>
            <a:chOff x="6741824" y="2883217"/>
            <a:chExt cx="2153480" cy="935641"/>
          </a:xfrm>
          <a:noFill/>
        </p:grpSpPr>
        <p:sp>
          <p:nvSpPr>
            <p:cNvPr id="10" name="TextBox 9"/>
            <p:cNvSpPr txBox="1"/>
            <p:nvPr/>
          </p:nvSpPr>
          <p:spPr>
            <a:xfrm>
              <a:off x="7066504" y="2883217"/>
              <a:ext cx="1828800" cy="9356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Бонус 1т.</a:t>
              </a:r>
              <a:endParaRPr lang="en-US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endParaRPr>
            </a:p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Защо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ru-RU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𝜋, а не 2𝜋</a:t>
              </a: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?</a:t>
              </a:r>
            </a:p>
          </p:txBody>
        </p:sp>
        <p:cxnSp>
          <p:nvCxnSpPr>
            <p:cNvPr id="11" name="Elbow Connector 10"/>
            <p:cNvCxnSpPr/>
            <p:nvPr/>
          </p:nvCxnSpPr>
          <p:spPr>
            <a:xfrm rot="16200000" flipV="1">
              <a:off x="6904164" y="3423707"/>
              <a:ext cx="0" cy="324679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9">
            <a:hlinkClick r:id="rId4" action="ppaction://hlinkfile"/>
            <a:extLst>
              <a:ext uri="{FF2B5EF4-FFF2-40B4-BE49-F238E27FC236}">
                <a16:creationId xmlns:a16="http://schemas.microsoft.com/office/drawing/2014/main" id="{018CD86F-C486-4DEB-A42B-B5CED8EE2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162" y="2876550"/>
            <a:ext cx="2743438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Да се нарисува пеперуда</a:t>
            </a:r>
          </a:p>
          <a:p>
            <a:pPr lvl="1"/>
            <a:r>
              <a:rPr lang="bg-BG" noProof="0"/>
              <a:t>Параметрично! С полярни координати!</a:t>
            </a:r>
          </a:p>
          <a:p>
            <a:pPr lvl="1"/>
            <a:r>
              <a:rPr lang="bg-BG" noProof="0"/>
              <a:t>Но и да се параметризира точността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Пеперуда</a:t>
            </a:r>
            <a:endParaRPr lang="bg-BG" noProof="0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307" y="2549733"/>
            <a:ext cx="2618093" cy="22318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4374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noProof="0" dirty="0"/>
                  <a:t>Реализация</a:t>
                </a:r>
              </a:p>
              <a:p>
                <a:pPr lvl="1"/>
                <a:r>
                  <a:rPr lang="bg-BG" noProof="0" dirty="0"/>
                  <a:t>Нужна ни е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en-US" sz="2000" b="0" i="1" noProof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noProof="0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func>
                      </m:sup>
                    </m:sSup>
                    <m:r>
                      <a:rPr lang="en-US" sz="2000" b="0" i="1" noProof="0" smtClean="0">
                        <a:latin typeface="Cambria Math"/>
                      </a:rPr>
                      <m:t>−2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func>
                    <m:r>
                      <a:rPr lang="en-US" sz="2000" b="0" i="1" noProof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/>
                                      </a:rPr>
                                      <m:t>12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000" b="0" i="1" noProof="0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Разбиваме на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bg-BG" noProof="0" dirty="0"/>
                  <a:t>, свързани с от</a:t>
                </a:r>
                <a:r>
                  <a:rPr lang="bg-BG" dirty="0"/>
                  <a:t>с</a:t>
                </a:r>
                <a:r>
                  <a:rPr lang="bg-BG" noProof="0" dirty="0" err="1"/>
                  <a:t>ечки</a:t>
                </a:r>
                <a:endParaRPr lang="bg-BG" noProof="0" dirty="0"/>
              </a:p>
              <a:p>
                <a:pPr lvl="1"/>
                <a:r>
                  <a:rPr lang="bg-BG" noProof="0" dirty="0"/>
                  <a:t>При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bg-BG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bg-BG" noProof="0" dirty="0"/>
                  <a:t> e с полярни координати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sz="2000" noProof="0" dirty="0"/>
                  <a:t> </a:t>
                </a:r>
                <a:r>
                  <a:rPr lang="bg-BG" noProof="0" dirty="0"/>
                  <a:t>и със сферични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bg-BG" sz="20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bg-BG" noProof="0" dirty="0">
                  <a:latin typeface="Calibri"/>
                  <a:sym typeface="Symbol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1752600" y="3333750"/>
            <a:ext cx="1641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400" dirty="0"/>
              <a:t>2 точки бонус</a:t>
            </a:r>
          </a:p>
          <a:p>
            <a:pPr algn="r"/>
            <a:r>
              <a:rPr lang="bg-BG" sz="1400" dirty="0"/>
              <a:t>за откриване на</a:t>
            </a:r>
            <a:br>
              <a:rPr lang="bg-BG" sz="1400" dirty="0"/>
            </a:br>
            <a:r>
              <a:rPr lang="bg-BG" sz="1400" dirty="0"/>
              <a:t>грешката по време</a:t>
            </a:r>
            <a:br>
              <a:rPr lang="bg-BG" sz="1400" dirty="0"/>
            </a:br>
            <a:r>
              <a:rPr lang="bg-BG" sz="1400" dirty="0"/>
              <a:t>на самата лекция…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800" y="2571750"/>
            <a:ext cx="2758899" cy="1508157"/>
            <a:chOff x="7755478" y="3664121"/>
            <a:chExt cx="2758899" cy="2010876"/>
          </a:xfrm>
        </p:grpSpPr>
        <p:sp>
          <p:nvSpPr>
            <p:cNvPr id="10" name="TextBox 9"/>
            <p:cNvSpPr txBox="1"/>
            <p:nvPr/>
          </p:nvSpPr>
          <p:spPr>
            <a:xfrm>
              <a:off x="7755478" y="4813222"/>
              <a:ext cx="1657570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Бонус от 2т.</a:t>
              </a:r>
              <a:b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</a:b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да иска някой?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091435" y="3664121"/>
              <a:ext cx="1422942" cy="1412756"/>
            </a:xfrm>
            <a:custGeom>
              <a:avLst/>
              <a:gdLst>
                <a:gd name="connsiteX0" fmla="*/ 174812 w 500723"/>
                <a:gd name="connsiteY0" fmla="*/ 1855694 h 1855694"/>
                <a:gd name="connsiteX1" fmla="*/ 497541 w 500723"/>
                <a:gd name="connsiteY1" fmla="*/ 847165 h 1855694"/>
                <a:gd name="connsiteX2" fmla="*/ 0 w 500723"/>
                <a:gd name="connsiteY2" fmla="*/ 0 h 1855694"/>
                <a:gd name="connsiteX0" fmla="*/ 322730 w 517660"/>
                <a:gd name="connsiteY0" fmla="*/ 1842247 h 1842247"/>
                <a:gd name="connsiteX1" fmla="*/ 497541 w 517660"/>
                <a:gd name="connsiteY1" fmla="*/ 847165 h 1842247"/>
                <a:gd name="connsiteX2" fmla="*/ 0 w 517660"/>
                <a:gd name="connsiteY2" fmla="*/ 0 h 1842247"/>
                <a:gd name="connsiteX0" fmla="*/ 322730 w 435854"/>
                <a:gd name="connsiteY0" fmla="*/ 1842247 h 1842247"/>
                <a:gd name="connsiteX1" fmla="*/ 376518 w 435854"/>
                <a:gd name="connsiteY1" fmla="*/ 753035 h 1842247"/>
                <a:gd name="connsiteX2" fmla="*/ 0 w 435854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322730"/>
                <a:gd name="connsiteY0" fmla="*/ 1842247 h 1842247"/>
                <a:gd name="connsiteX1" fmla="*/ 0 w 322730"/>
                <a:gd name="connsiteY1" fmla="*/ 0 h 1842247"/>
                <a:gd name="connsiteX0" fmla="*/ 322730 w 350302"/>
                <a:gd name="connsiteY0" fmla="*/ 1842247 h 1842247"/>
                <a:gd name="connsiteX1" fmla="*/ 336177 w 350302"/>
                <a:gd name="connsiteY1" fmla="*/ 847166 h 1842247"/>
                <a:gd name="connsiteX2" fmla="*/ 0 w 350302"/>
                <a:gd name="connsiteY2" fmla="*/ 0 h 1842247"/>
                <a:gd name="connsiteX0" fmla="*/ 322730 w 373790"/>
                <a:gd name="connsiteY0" fmla="*/ 1842247 h 1842247"/>
                <a:gd name="connsiteX1" fmla="*/ 336177 w 373790"/>
                <a:gd name="connsiteY1" fmla="*/ 847166 h 1842247"/>
                <a:gd name="connsiteX2" fmla="*/ 0 w 373790"/>
                <a:gd name="connsiteY2" fmla="*/ 0 h 1842247"/>
                <a:gd name="connsiteX0" fmla="*/ 322730 w 351994"/>
                <a:gd name="connsiteY0" fmla="*/ 1842247 h 1842247"/>
                <a:gd name="connsiteX1" fmla="*/ 336177 w 351994"/>
                <a:gd name="connsiteY1" fmla="*/ 847166 h 1842247"/>
                <a:gd name="connsiteX2" fmla="*/ 0 w 351994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  <a:gd name="connsiteX0" fmla="*/ 0 w 2157419"/>
                <a:gd name="connsiteY0" fmla="*/ 1163374 h 1163374"/>
                <a:gd name="connsiteX1" fmla="*/ 13447 w 2157419"/>
                <a:gd name="connsiteY1" fmla="*/ 168293 h 1163374"/>
                <a:gd name="connsiteX2" fmla="*/ 2150306 w 2157419"/>
                <a:gd name="connsiteY2" fmla="*/ 0 h 1163374"/>
                <a:gd name="connsiteX0" fmla="*/ 0 w 2150407"/>
                <a:gd name="connsiteY0" fmla="*/ 1163374 h 1163374"/>
                <a:gd name="connsiteX1" fmla="*/ 13447 w 2150407"/>
                <a:gd name="connsiteY1" fmla="*/ 168293 h 1163374"/>
                <a:gd name="connsiteX2" fmla="*/ 2150306 w 2150407"/>
                <a:gd name="connsiteY2" fmla="*/ 0 h 1163374"/>
                <a:gd name="connsiteX0" fmla="*/ 0 w 2150306"/>
                <a:gd name="connsiteY0" fmla="*/ 1163374 h 1163374"/>
                <a:gd name="connsiteX1" fmla="*/ 2150306 w 2150306"/>
                <a:gd name="connsiteY1" fmla="*/ 0 h 1163374"/>
                <a:gd name="connsiteX0" fmla="*/ 0 w 1422942"/>
                <a:gd name="connsiteY0" fmla="*/ 1357338 h 1357338"/>
                <a:gd name="connsiteX1" fmla="*/ 1422942 w 1422942"/>
                <a:gd name="connsiteY1" fmla="*/ 0 h 1357338"/>
                <a:gd name="connsiteX0" fmla="*/ 0 w 1422942"/>
                <a:gd name="connsiteY0" fmla="*/ 1357338 h 1357355"/>
                <a:gd name="connsiteX1" fmla="*/ 1422942 w 1422942"/>
                <a:gd name="connsiteY1" fmla="*/ 0 h 1357355"/>
                <a:gd name="connsiteX0" fmla="*/ 0 w 1422942"/>
                <a:gd name="connsiteY0" fmla="*/ 1357338 h 1357368"/>
                <a:gd name="connsiteX1" fmla="*/ 1422942 w 1422942"/>
                <a:gd name="connsiteY1" fmla="*/ 0 h 1357368"/>
                <a:gd name="connsiteX0" fmla="*/ 0 w 1422942"/>
                <a:gd name="connsiteY0" fmla="*/ 1412757 h 1412785"/>
                <a:gd name="connsiteX1" fmla="*/ 1422942 w 1422942"/>
                <a:gd name="connsiteY1" fmla="*/ 0 h 1412785"/>
                <a:gd name="connsiteX0" fmla="*/ 0 w 1422942"/>
                <a:gd name="connsiteY0" fmla="*/ 1412757 h 1412778"/>
                <a:gd name="connsiteX1" fmla="*/ 1422942 w 1422942"/>
                <a:gd name="connsiteY1" fmla="*/ 0 h 1412778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3369"/>
                <a:gd name="connsiteX1" fmla="*/ 634852 w 1422942"/>
                <a:gd name="connsiteY1" fmla="*/ 653322 h 1413369"/>
                <a:gd name="connsiteX2" fmla="*/ 1422942 w 1422942"/>
                <a:gd name="connsiteY2" fmla="*/ 0 h 1413369"/>
                <a:gd name="connsiteX0" fmla="*/ 0 w 1422942"/>
                <a:gd name="connsiteY0" fmla="*/ 1412757 h 1413640"/>
                <a:gd name="connsiteX1" fmla="*/ 1019316 w 1422942"/>
                <a:gd name="connsiteY1" fmla="*/ 861140 h 1413640"/>
                <a:gd name="connsiteX2" fmla="*/ 1422942 w 1422942"/>
                <a:gd name="connsiteY2" fmla="*/ 0 h 1413640"/>
                <a:gd name="connsiteX0" fmla="*/ 0 w 1422942"/>
                <a:gd name="connsiteY0" fmla="*/ 1412757 h 1414595"/>
                <a:gd name="connsiteX1" fmla="*/ 1019316 w 1422942"/>
                <a:gd name="connsiteY1" fmla="*/ 861140 h 1414595"/>
                <a:gd name="connsiteX2" fmla="*/ 1422942 w 1422942"/>
                <a:gd name="connsiteY2" fmla="*/ 0 h 1414595"/>
                <a:gd name="connsiteX0" fmla="*/ 0 w 1422942"/>
                <a:gd name="connsiteY0" fmla="*/ 1412757 h 1414594"/>
                <a:gd name="connsiteX1" fmla="*/ 1019316 w 1422942"/>
                <a:gd name="connsiteY1" fmla="*/ 861140 h 1414594"/>
                <a:gd name="connsiteX2" fmla="*/ 1422942 w 1422942"/>
                <a:gd name="connsiteY2" fmla="*/ 0 h 1414594"/>
                <a:gd name="connsiteX0" fmla="*/ 0 w 1422942"/>
                <a:gd name="connsiteY0" fmla="*/ 1412757 h 1413505"/>
                <a:gd name="connsiteX1" fmla="*/ 925798 w 1422942"/>
                <a:gd name="connsiteY1" fmla="*/ 528631 h 1413505"/>
                <a:gd name="connsiteX2" fmla="*/ 1422942 w 1422942"/>
                <a:gd name="connsiteY2" fmla="*/ 0 h 1413505"/>
                <a:gd name="connsiteX0" fmla="*/ 0 w 1422942"/>
                <a:gd name="connsiteY0" fmla="*/ 1412757 h 1413470"/>
                <a:gd name="connsiteX1" fmla="*/ 925798 w 1422942"/>
                <a:gd name="connsiteY1" fmla="*/ 528631 h 1413470"/>
                <a:gd name="connsiteX2" fmla="*/ 1422942 w 1422942"/>
                <a:gd name="connsiteY2" fmla="*/ 0 h 1413470"/>
                <a:gd name="connsiteX0" fmla="*/ 0 w 1422942"/>
                <a:gd name="connsiteY0" fmla="*/ 1412757 h 1412757"/>
                <a:gd name="connsiteX1" fmla="*/ 1422942 w 1422942"/>
                <a:gd name="connsiteY1" fmla="*/ 0 h 1412757"/>
                <a:gd name="connsiteX0" fmla="*/ 0 w 1422942"/>
                <a:gd name="connsiteY0" fmla="*/ 1412757 h 1412757"/>
                <a:gd name="connsiteX1" fmla="*/ 1422942 w 1422942"/>
                <a:gd name="connsiteY1" fmla="*/ 0 h 141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2942" h="1412757">
                  <a:moveTo>
                    <a:pt x="0" y="1412757"/>
                  </a:moveTo>
                  <a:cubicBezTo>
                    <a:pt x="1347151" y="1399038"/>
                    <a:pt x="948628" y="470919"/>
                    <a:pt x="1422942" y="0"/>
                  </a:cubicBezTo>
                </a:path>
              </a:pathLst>
            </a:custGeom>
            <a:noFill/>
            <a:ln>
              <a:solidFill>
                <a:srgbClr val="FF505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9" name="Picture 177">
            <a:hlinkClick r:id="rId4" action="ppaction://hlinkfile"/>
            <a:extLst>
              <a:ext uri="{FF2B5EF4-FFF2-40B4-BE49-F238E27FC236}">
                <a16:creationId xmlns:a16="http://schemas.microsoft.com/office/drawing/2014/main" id="{38FBBE70-E8DB-4BDB-9FE0-BA5D11D07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2800350"/>
            <a:ext cx="2754899" cy="1721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096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Да се нарисува тор</a:t>
            </a:r>
          </a:p>
          <a:p>
            <a:pPr lvl="1"/>
            <a:r>
              <a:rPr lang="bg-BG" noProof="0" dirty="0"/>
              <a:t>Математически, а не селскостопански</a:t>
            </a:r>
          </a:p>
          <a:p>
            <a:pPr lvl="1"/>
            <a:r>
              <a:rPr lang="bg-BG" noProof="0" dirty="0"/>
              <a:t>Синоними: кравай, геврек, поничка…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Тор</a:t>
            </a:r>
            <a:endParaRPr lang="bg-BG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410730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“Mathematics ... is infinitely sweet”</a:t>
            </a:r>
            <a:endParaRPr lang="bg-BG" sz="1400" dirty="0"/>
          </a:p>
          <a:p>
            <a:pPr algn="ctr"/>
            <a:r>
              <a:rPr lang="en-US" sz="1400" dirty="0">
                <a:hlinkClick r:id="rId3"/>
              </a:rPr>
              <a:t>http://youtu.be/eADcA3iouCk</a:t>
            </a:r>
            <a:endParaRPr lang="en-US" sz="1400" dirty="0"/>
          </a:p>
        </p:txBody>
      </p:sp>
      <p:pic>
        <p:nvPicPr>
          <p:cNvPr id="259075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952" y="3255264"/>
            <a:ext cx="1527048" cy="11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81603" name="Picture 3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9307" y="2724150"/>
            <a:ext cx="2734293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36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Идея №1: готов примитив в </a:t>
            </a:r>
            <a:r>
              <a:rPr lang="bg-BG" noProof="0" dirty="0" err="1"/>
              <a:t>ThreeJS</a:t>
            </a:r>
            <a:endParaRPr lang="bg-BG" noProof="0" dirty="0"/>
          </a:p>
          <a:p>
            <a:pPr lvl="1"/>
            <a:r>
              <a:rPr lang="bg-BG" noProof="0" dirty="0"/>
              <a:t>Не, искаме сами да го създадем </a:t>
            </a:r>
          </a:p>
          <a:p>
            <a:r>
              <a:rPr lang="bg-BG" noProof="0" dirty="0"/>
              <a:t>Идея №2: параметрично уравнение</a:t>
            </a:r>
          </a:p>
          <a:p>
            <a:pPr lvl="1"/>
            <a:r>
              <a:rPr lang="bg-BG" noProof="0" dirty="0"/>
              <a:t>Не, искаме да сглобим от примитиви</a:t>
            </a:r>
          </a:p>
          <a:p>
            <a:r>
              <a:rPr lang="bg-BG" noProof="0" dirty="0"/>
              <a:t>Идея №3: завъртаме изправен кръг</a:t>
            </a:r>
          </a:p>
          <a:p>
            <a:pPr lvl="1"/>
            <a:r>
              <a:rPr lang="bg-BG" noProof="0" dirty="0"/>
              <a:t>Не, искаме повърхност, не арматурата</a:t>
            </a:r>
          </a:p>
          <a:p>
            <a:r>
              <a:rPr lang="bg-BG" noProof="0" dirty="0"/>
              <a:t>Идея №4: завъртаме къс цилиндър</a:t>
            </a:r>
          </a:p>
          <a:p>
            <a:pPr lvl="1"/>
            <a:r>
              <a:rPr lang="bg-BG" noProof="0" dirty="0"/>
              <a:t>Не, искаме идеално снаждане</a:t>
            </a:r>
          </a:p>
        </p:txBody>
      </p:sp>
    </p:spTree>
    <p:extLst>
      <p:ext uri="{BB962C8B-B14F-4D97-AF65-F5344CB8AC3E}">
        <p14:creationId xmlns:p14="http://schemas.microsoft.com/office/powerpoint/2010/main" val="3286712460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90800" y="3296432"/>
            <a:ext cx="3607154" cy="1847069"/>
            <a:chOff x="1544916" y="3296432"/>
            <a:chExt cx="4809538" cy="1847069"/>
          </a:xfrm>
        </p:grpSpPr>
        <p:pic>
          <p:nvPicPr>
            <p:cNvPr id="260098" name="Picture 2" descr="C:\Pavel\Courses\Materials\Course.OKG 2012-13\OKG-09. Objects\ID-10091529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4916" y="3296432"/>
              <a:ext cx="2196353" cy="1847068"/>
            </a:xfrm>
            <a:prstGeom prst="rect">
              <a:avLst/>
            </a:prstGeom>
            <a:noFill/>
          </p:spPr>
        </p:pic>
        <p:pic>
          <p:nvPicPr>
            <p:cNvPr id="260099" name="Picture 3" descr="C:\Pavel\Courses\Materials\Course.OKG 2012-13\OKG-09. Objects\ID-10065946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76800" y="3515454"/>
              <a:ext cx="1477654" cy="1628047"/>
            </a:xfrm>
            <a:prstGeom prst="rect">
              <a:avLst/>
            </a:prstGeom>
            <a:noFill/>
          </p:spPr>
        </p:pic>
      </p:grpSp>
      <p:sp>
        <p:nvSpPr>
          <p:cNvPr id="7" name="Rectangle 6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305968">
            <a:off x="2914776" y="2287779"/>
            <a:ext cx="3413093" cy="628650"/>
          </a:xfrm>
          <a:prstGeom prst="rightArrow">
            <a:avLst/>
          </a:prstGeom>
          <a:gradFill flip="none" rotWithShape="1">
            <a:gsLst>
              <a:gs pos="0">
                <a:srgbClr val="36D649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Идея №5: с пресечени конуси</a:t>
            </a:r>
          </a:p>
          <a:p>
            <a:pPr lvl="1"/>
            <a:r>
              <a:rPr lang="bg-BG" noProof="0" dirty="0"/>
              <a:t>Да, пресеченият конус не е част от тор</a:t>
            </a:r>
          </a:p>
          <a:p>
            <a:pPr lvl="2"/>
            <a:r>
              <a:rPr lang="bg-BG" noProof="0" dirty="0"/>
              <a:t>(ама никак – това е нечовешки абсурдна идея)</a:t>
            </a:r>
            <a:br>
              <a:rPr lang="bg-BG" noProof="0" dirty="0"/>
            </a:br>
            <a:endParaRPr lang="bg-BG" noProof="0" dirty="0"/>
          </a:p>
        </p:txBody>
      </p:sp>
      <p:pic>
        <p:nvPicPr>
          <p:cNvPr id="5" name="Cutcon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9">
            <a:lum bright="2000"/>
          </a:blip>
          <a:srcRect l="12192" t="724" r="10268" b="2992"/>
          <a:stretch/>
        </p:blipFill>
        <p:spPr>
          <a:xfrm>
            <a:off x="1064641" y="1577535"/>
            <a:ext cx="1845697" cy="1718897"/>
          </a:xfrm>
          <a:prstGeom prst="rect">
            <a:avLst/>
          </a:prstGeom>
        </p:spPr>
      </p:pic>
      <p:pic>
        <p:nvPicPr>
          <p:cNvPr id="10" name="Torus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>
            <a:lum bright="2000"/>
          </a:blip>
          <a:srcRect l="10463" t="4176" r="8620" b="1934"/>
          <a:stretch/>
        </p:blipFill>
        <p:spPr>
          <a:xfrm>
            <a:off x="6349054" y="1603415"/>
            <a:ext cx="2295211" cy="19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92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763641" y="2163623"/>
            <a:ext cx="4027679" cy="210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4411723" y="2163623"/>
            <a:ext cx="4027679" cy="210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Нагрубяваме тора (т.е. правим го по-груб)</a:t>
            </a:r>
          </a:p>
          <a:p>
            <a:pPr lvl="1"/>
            <a:r>
              <a:rPr lang="bg-BG" noProof="0" dirty="0"/>
              <a:t>За да разпознаем отделните му примитиви,</a:t>
            </a:r>
            <a:br>
              <a:rPr lang="bg-BG" noProof="0" dirty="0"/>
            </a:br>
            <a:r>
              <a:rPr lang="bg-BG" noProof="0" dirty="0"/>
              <a:t>ако изобщо има такива</a:t>
            </a:r>
          </a:p>
        </p:txBody>
      </p:sp>
    </p:spTree>
    <p:extLst>
      <p:ext uri="{BB962C8B-B14F-4D97-AF65-F5344CB8AC3E}">
        <p14:creationId xmlns:p14="http://schemas.microsoft.com/office/powerpoint/2010/main" val="1098535140"/>
      </p:ext>
    </p:extLst>
  </p:cSld>
  <p:clrMapOvr>
    <a:masterClrMapping/>
  </p:clrMapOvr>
  <p:transition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Основна дейност в КГ</a:t>
            </a:r>
          </a:p>
          <a:p>
            <a:pPr lvl="1"/>
            <a:r>
              <a:rPr lang="bg-BG" noProof="0" dirty="0"/>
              <a:t>Създаване и визуализиране на графични сцени</a:t>
            </a:r>
          </a:p>
          <a:p>
            <a:r>
              <a:rPr lang="bg-BG" noProof="0" dirty="0"/>
              <a:t>За целта</a:t>
            </a:r>
          </a:p>
          <a:p>
            <a:pPr lvl="1"/>
            <a:r>
              <a:rPr lang="bg-BG" noProof="0" dirty="0"/>
              <a:t>Използват се графични обекти </a:t>
            </a:r>
          </a:p>
          <a:p>
            <a:pPr lvl="1"/>
            <a:r>
              <a:rPr lang="bg-BG" noProof="0" dirty="0"/>
              <a:t>Те са безкрайно, но изброимо много и различни</a:t>
            </a:r>
          </a:p>
          <a:p>
            <a:pPr lvl="1"/>
            <a:r>
              <a:rPr lang="bg-BG" noProof="0" dirty="0"/>
              <a:t>Никоя графична система не ги поддържа всичките</a:t>
            </a:r>
          </a:p>
          <a:p>
            <a:pPr lvl="2"/>
            <a:r>
              <a:rPr lang="bg-BG" dirty="0"/>
              <a:t>(това всъщност е добра новина)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Графичните обекти</a:t>
            </a:r>
          </a:p>
        </p:txBody>
      </p:sp>
    </p:spTree>
    <p:extLst>
      <p:ext uri="{BB962C8B-B14F-4D97-AF65-F5344CB8AC3E}">
        <p14:creationId xmlns:p14="http://schemas.microsoft.com/office/powerpoint/2010/main" val="839772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782568" y="2163152"/>
            <a:ext cx="4025974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4430651" y="2163152"/>
            <a:ext cx="4025974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Още малко по-груб</a:t>
            </a:r>
          </a:p>
          <a:p>
            <a:pPr lvl="1"/>
            <a:r>
              <a:rPr lang="bg-BG" noProof="0" dirty="0"/>
              <a:t>Отлепваме отделните „пръстени“</a:t>
            </a:r>
          </a:p>
          <a:p>
            <a:pPr lvl="1"/>
            <a:r>
              <a:rPr lang="bg-BG" noProof="0" dirty="0"/>
              <a:t>Те са стени на пресечени конуси</a:t>
            </a:r>
          </a:p>
        </p:txBody>
      </p:sp>
    </p:spTree>
    <p:extLst>
      <p:ext uri="{BB962C8B-B14F-4D97-AF65-F5344CB8AC3E}">
        <p14:creationId xmlns:p14="http://schemas.microsoft.com/office/powerpoint/2010/main" val="1974980486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Алгоритъм</a:t>
                </a:r>
              </a:p>
              <a:p>
                <a:pPr lvl="1"/>
                <a:r>
                  <a:rPr lang="bg-BG" noProof="0" dirty="0"/>
                  <a:t>Представяме напречното сечение на тор – окръжност – като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-ъгълник</a:t>
                </a:r>
              </a:p>
              <a:p>
                <a:pPr lvl="1"/>
                <a:r>
                  <a:rPr lang="bg-BG" noProof="0" dirty="0"/>
                  <a:t>Всяка негова страна, завъртяна около вертикална ос, образува околната стена на пресечен конус</a:t>
                </a:r>
              </a:p>
              <a:p>
                <a:pPr lvl="1"/>
                <a:r>
                  <a:rPr lang="bg-BG" noProof="0" dirty="0"/>
                  <a:t>При достатъчно голямо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торът ще изглежда гладък</a:t>
                </a:r>
              </a:p>
              <a:p>
                <a:r>
                  <a:rPr lang="bg-BG" noProof="0" dirty="0"/>
                  <a:t>А сега математическото представяне</a:t>
                </a:r>
              </a:p>
              <a:p>
                <a:pPr lvl="1"/>
                <a:r>
                  <a:rPr lang="bg-BG" noProof="0" dirty="0"/>
                  <a:t>Дадено 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(брой стени),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bg-BG" noProof="0" dirty="0"/>
                  <a:t> (радиус на тора) и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bg-BG" noProof="0" dirty="0"/>
                  <a:t> (радиус на сечението)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 r="-147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01164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ctagon 11"/>
          <p:cNvSpPr/>
          <p:nvPr/>
        </p:nvSpPr>
        <p:spPr>
          <a:xfrm rot="20700000">
            <a:off x="5619750" y="2163830"/>
            <a:ext cx="3829050" cy="3829050"/>
          </a:xfrm>
          <a:prstGeom prst="octagon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ctagon 47"/>
          <p:cNvSpPr/>
          <p:nvPr/>
        </p:nvSpPr>
        <p:spPr>
          <a:xfrm rot="900000">
            <a:off x="-323850" y="2163830"/>
            <a:ext cx="3829050" cy="3829050"/>
          </a:xfrm>
          <a:prstGeom prst="octagon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852204" y="2087630"/>
            <a:ext cx="3420542" cy="6477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1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27313" lvl="1" indent="0">
              <a:buNone/>
            </a:pPr>
            <a:r>
              <a:rPr lang="bg-BG" noProof="0" dirty="0"/>
              <a:t>Става</a:t>
            </a:r>
            <a:br>
              <a:rPr lang="bg-BG" noProof="0" dirty="0"/>
            </a:br>
            <a:r>
              <a:rPr lang="bg-BG" noProof="0" dirty="0"/>
              <a:t>ето това:</a:t>
            </a:r>
          </a:p>
        </p:txBody>
      </p:sp>
      <p:sp>
        <p:nvSpPr>
          <p:cNvPr id="86" name="Oval 85"/>
          <p:cNvSpPr/>
          <p:nvPr/>
        </p:nvSpPr>
        <p:spPr>
          <a:xfrm>
            <a:off x="3638549" y="3565580"/>
            <a:ext cx="1841183" cy="427050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50000">
                <a:schemeClr val="bg1">
                  <a:alpha val="0"/>
                </a:schemeClr>
              </a:gs>
              <a:gs pos="100000">
                <a:srgbClr val="0070C0">
                  <a:alpha val="30000"/>
                </a:srgb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>
            <a:stCxn id="12" idx="6"/>
            <a:endCxn id="12" idx="5"/>
          </p:cNvCxnSpPr>
          <p:nvPr/>
        </p:nvCxnSpPr>
        <p:spPr>
          <a:xfrm flipH="1">
            <a:off x="5479733" y="2434318"/>
            <a:ext cx="793013" cy="137354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>
            <a:off x="355212" y="3211580"/>
            <a:ext cx="2686050" cy="2686050"/>
          </a:xfrm>
          <a:prstGeom prst="arc">
            <a:avLst>
              <a:gd name="adj1" fmla="val 17895244"/>
              <a:gd name="adj2" fmla="val 0"/>
            </a:avLst>
          </a:prstGeom>
          <a:solidFill>
            <a:srgbClr val="FF0000">
              <a:alpha val="10000"/>
            </a:srgbClr>
          </a:solidFill>
          <a:ln w="6350">
            <a:solidFill>
              <a:srgbClr val="FF0000"/>
            </a:solidFill>
            <a:prstDash val="dash"/>
            <a:headEnd type="triangle" w="sm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734457" y="3827461"/>
            <a:ext cx="1872901" cy="706733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723292" y="2480981"/>
            <a:ext cx="1100295" cy="2039815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4488209" y="3752248"/>
            <a:ext cx="87982" cy="8798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484018" y="2384070"/>
            <a:ext cx="87982" cy="8798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485426" y="4515216"/>
            <a:ext cx="87982" cy="8798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893512" y="2434765"/>
            <a:ext cx="1583238" cy="723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1738119" y="4559256"/>
            <a:ext cx="27432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439195" y="2849630"/>
            <a:ext cx="609056" cy="5143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4260" y="-19050"/>
                <a:ext cx="2520457" cy="1894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bg-BG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bg-BG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  <a:cs typeface="Lucida Sans Unicode" panose="020B0602030504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  <a:cs typeface="Lucida Sans Unicode" panose="020B0602030504020204" pitchFamily="34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𝑖</m:t>
                      </m:r>
                    </m:oMath>
                  </m:oMathPara>
                </a14:m>
                <a:endParaRPr lang="en-US" sz="2400" b="0" i="1" dirty="0">
                  <a:solidFill>
                    <a:srgbClr val="0070C0"/>
                  </a:solidFill>
                  <a:latin typeface="Cambria Math"/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  <a:cs typeface="Lucida Sans Unicode" panose="020B0602030504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Lucida Sans Unicode" panose="020B0602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  <a:cs typeface="Lucida Sans Unicode" panose="020B0602030504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Lucida Sans Unicode" panose="020B0602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0" y="-19050"/>
                <a:ext cx="2520457" cy="1894237"/>
              </a:xfrm>
              <a:prstGeom prst="rect">
                <a:avLst/>
              </a:prstGeom>
              <a:blipFill rotWithShape="1">
                <a:blip r:embed="rId5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>
            <a:stCxn id="48" idx="7"/>
            <a:endCxn id="48" idx="0"/>
          </p:cNvCxnSpPr>
          <p:nvPr/>
        </p:nvCxnSpPr>
        <p:spPr>
          <a:xfrm>
            <a:off x="2852204" y="2434318"/>
            <a:ext cx="793013" cy="137354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5800" y="2265542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65542"/>
                <a:ext cx="304800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638550" y="21300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2130076"/>
                <a:ext cx="476250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H="1" flipV="1">
            <a:off x="4529571" y="2487124"/>
            <a:ext cx="0" cy="1259949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480728" y="296827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8" y="2968276"/>
                <a:ext cx="304800" cy="338554"/>
              </a:xfrm>
              <a:prstGeom prst="rect">
                <a:avLst/>
              </a:prstGeom>
              <a:blipFill rotWithShape="1">
                <a:blip r:embed="rId8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3697793" y="3801836"/>
            <a:ext cx="782935" cy="0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921245" y="35016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45" y="3501676"/>
                <a:ext cx="476250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 flipV="1">
            <a:off x="4530968" y="3847557"/>
            <a:ext cx="0" cy="663192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70680" y="400987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80" y="4009876"/>
                <a:ext cx="304800" cy="338554"/>
              </a:xfrm>
              <a:prstGeom prst="rect">
                <a:avLst/>
              </a:prstGeom>
              <a:blipFill rotWithShape="1">
                <a:blip r:embed="rId10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505848" y="4360208"/>
                <a:ext cx="538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848" y="4360208"/>
                <a:ext cx="538634" cy="3385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/>
          <p:cNvSpPr/>
          <p:nvPr/>
        </p:nvSpPr>
        <p:spPr>
          <a:xfrm>
            <a:off x="1641232" y="4514248"/>
            <a:ext cx="87982" cy="8798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94464" y="42636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64" y="4263676"/>
                <a:ext cx="476250" cy="3385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273439" y="2680353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439" y="2680353"/>
                <a:ext cx="476250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942520" y="3705052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20" y="3705052"/>
                <a:ext cx="476250" cy="3385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c 90"/>
          <p:cNvSpPr/>
          <p:nvPr/>
        </p:nvSpPr>
        <p:spPr>
          <a:xfrm>
            <a:off x="377914" y="3287478"/>
            <a:ext cx="2542358" cy="2542358"/>
          </a:xfrm>
          <a:prstGeom prst="arc">
            <a:avLst>
              <a:gd name="adj1" fmla="val 20388989"/>
              <a:gd name="adj2" fmla="val 0"/>
            </a:avLst>
          </a:prstGeom>
          <a:solidFill>
            <a:srgbClr val="FF0000">
              <a:alpha val="10000"/>
            </a:srgbClr>
          </a:solidFill>
          <a:ln w="6350">
            <a:solidFill>
              <a:srgbClr val="FF0000"/>
            </a:solidFill>
            <a:prstDash val="dash"/>
            <a:headEnd type="triangle" w="sm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526594" y="4162148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94" y="4162148"/>
                <a:ext cx="476250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66950" y="35778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3577876"/>
                <a:ext cx="476250" cy="338554"/>
              </a:xfrm>
              <a:prstGeom prst="rect">
                <a:avLst/>
              </a:prstGeom>
              <a:blipFill rotWithShape="1">
                <a:blip r:embed="rId16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stCxn id="87" idx="4"/>
            <a:endCxn id="86" idx="4"/>
          </p:cNvCxnSpPr>
          <p:nvPr/>
        </p:nvCxnSpPr>
        <p:spPr>
          <a:xfrm flipH="1">
            <a:off x="4559141" y="2735330"/>
            <a:ext cx="3334" cy="1257300"/>
          </a:xfrm>
          <a:prstGeom prst="line">
            <a:avLst/>
          </a:prstGeom>
          <a:ln w="3175">
            <a:solidFill>
              <a:srgbClr val="4A7EBB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4665874" y="2268739"/>
            <a:ext cx="1347335" cy="1714547"/>
            <a:chOff x="4665874" y="2676659"/>
            <a:chExt cx="1347335" cy="1714547"/>
          </a:xfrm>
        </p:grpSpPr>
        <p:cxnSp>
          <p:nvCxnSpPr>
            <p:cNvPr id="95" name="Straight Connector 94"/>
            <p:cNvCxnSpPr/>
            <p:nvPr/>
          </p:nvCxnSpPr>
          <p:spPr>
            <a:xfrm flipH="1">
              <a:off x="5072660" y="3090951"/>
              <a:ext cx="257610" cy="1279394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787562" y="3131586"/>
              <a:ext cx="142296" cy="12526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309083" y="3028950"/>
              <a:ext cx="472013" cy="12857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5382096" y="2976617"/>
              <a:ext cx="631113" cy="13033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86" idx="5"/>
            </p:cNvCxnSpPr>
            <p:nvPr/>
          </p:nvCxnSpPr>
          <p:spPr>
            <a:xfrm flipH="1">
              <a:off x="5210097" y="2676659"/>
              <a:ext cx="334994" cy="12534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933588" y="3124520"/>
              <a:ext cx="202006" cy="125625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4665874" y="3131586"/>
              <a:ext cx="83329" cy="1259620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flipH="1">
            <a:off x="3091860" y="2570998"/>
            <a:ext cx="1347335" cy="1414589"/>
            <a:chOff x="4665874" y="2976617"/>
            <a:chExt cx="1347335" cy="1414589"/>
          </a:xfrm>
        </p:grpSpPr>
        <p:cxnSp>
          <p:nvCxnSpPr>
            <p:cNvPr id="111" name="Straight Connector 110"/>
            <p:cNvCxnSpPr/>
            <p:nvPr/>
          </p:nvCxnSpPr>
          <p:spPr>
            <a:xfrm flipH="1">
              <a:off x="5072660" y="3090951"/>
              <a:ext cx="257610" cy="1279394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4787562" y="3131586"/>
              <a:ext cx="142296" cy="12526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5309083" y="3028950"/>
              <a:ext cx="472013" cy="12857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5382096" y="2976617"/>
              <a:ext cx="631113" cy="13033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5210097" y="3084579"/>
              <a:ext cx="334994" cy="12534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4933588" y="3124520"/>
              <a:ext cx="202006" cy="125625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4665874" y="3131586"/>
              <a:ext cx="83329" cy="1259620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4">
            <a:hlinkClick r:id="rId17" action="ppaction://hlinkfile"/>
            <a:extLst>
              <a:ext uri="{FF2B5EF4-FFF2-40B4-BE49-F238E27FC236}">
                <a16:creationId xmlns:a16="http://schemas.microsoft.com/office/drawing/2014/main" id="{2A9B3576-1098-42C5-8B7D-5651BFE96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133350"/>
            <a:ext cx="2759979" cy="1724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50874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А може ли да е толкова по-ръбест</a:t>
            </a:r>
          </a:p>
          <a:p>
            <a:pPr lvl="1"/>
            <a:r>
              <a:rPr lang="bg-BG" noProof="0" dirty="0"/>
              <a:t>Че да изглежда като левия пример</a:t>
            </a:r>
          </a:p>
          <a:p>
            <a:pPr lvl="1"/>
            <a:r>
              <a:rPr lang="bg-BG" noProof="0" dirty="0"/>
              <a:t>Но да не е направен като десния</a:t>
            </a:r>
          </a:p>
          <a:p>
            <a:pPr lvl="1"/>
            <a:r>
              <a:rPr lang="bg-BG" noProof="0" dirty="0"/>
              <a:t>И да се получава от пресечени конуси</a:t>
            </a:r>
          </a:p>
          <a:p>
            <a:pPr lvl="1"/>
            <a:endParaRPr lang="bg-BG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А по-ръбест?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53C96ABA-F059-4E6C-9414-CAEEAA69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1682911" y="3105150"/>
            <a:ext cx="2736690" cy="17104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EFD437-FB7B-4ED5-9129-3B32B5BA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4724399" y="3105150"/>
            <a:ext cx="2736690" cy="17104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771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noProof="0" dirty="0"/>
                  <a:t>Разбира се. Ето как:</a:t>
                </a:r>
              </a:p>
              <a:p>
                <a:pPr lvl="1"/>
                <a:r>
                  <a:rPr lang="bg-BG" noProof="0" dirty="0"/>
                  <a:t>Сечението е толкова грубо, че е четириъгълник</a:t>
                </a:r>
              </a:p>
              <a:p>
                <a:pPr lvl="1"/>
                <a:r>
                  <a:rPr lang="bg-BG" noProof="0" dirty="0"/>
                  <a:t>Начален ъгъл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bg-BG" b="0" i="1" noProof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bg-BG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bg-BG" b="0" i="1" noProof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bg-BG" noProof="0" dirty="0"/>
                  <a:t> изправя ромбовете в квадрати</a:t>
                </a:r>
              </a:p>
              <a:p>
                <a:pPr lvl="1"/>
                <a:r>
                  <a:rPr lang="bg-BG" noProof="0" dirty="0">
                    <a:cs typeface="Times New Roman"/>
                  </a:rPr>
                  <a:t>Пресечените конуси са груби като четириъгълници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BAF500C2-E5FD-43F5-A9A8-E1F4F5B75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5588" y="2378244"/>
            <a:ext cx="2748011" cy="171750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28526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Въпроси?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1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SEAK</a:t>
            </a:r>
            <a:r>
              <a:rPr lang="bg-BG" b="0" noProof="0" dirty="0"/>
              <a:t>]	стр. 12-18	[</a:t>
            </a:r>
            <a:r>
              <a:rPr lang="bg-BG" noProof="0" dirty="0" err="1">
                <a:solidFill>
                  <a:srgbClr val="0070C0"/>
                </a:solidFill>
              </a:rPr>
              <a:t>KLAW</a:t>
            </a:r>
            <a:r>
              <a:rPr lang="bg-BG" b="0" noProof="0" dirty="0"/>
              <a:t>]	стр. 129-139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>
                <a:solidFill>
                  <a:srgbClr val="0070C0"/>
                </a:solidFill>
              </a:rPr>
              <a:t>AGO2</a:t>
            </a:r>
            <a:r>
              <a:rPr lang="bg-BG" b="0" noProof="0" dirty="0"/>
              <a:t>]	стр. 164-166	[</a:t>
            </a:r>
            <a:r>
              <a:rPr lang="bg-BG" noProof="0" dirty="0" err="1">
                <a:solidFill>
                  <a:srgbClr val="0070C0"/>
                </a:solidFill>
              </a:rPr>
              <a:t>MORT</a:t>
            </a:r>
            <a:r>
              <a:rPr lang="bg-BG" b="0" noProof="0" dirty="0"/>
              <a:t>]	стр. 205-214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ALZH</a:t>
            </a:r>
            <a:r>
              <a:rPr lang="bg-BG" b="0" noProof="0" dirty="0"/>
              <a:t>]	гл. 5.4, Е.2, Е.3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BAGL</a:t>
            </a:r>
            <a:r>
              <a:rPr lang="bg-BG" b="0" noProof="0" dirty="0"/>
              <a:t>]	стр. 13-19</a:t>
            </a:r>
          </a:p>
          <a:p>
            <a:endParaRPr lang="bg-BG" noProof="0" dirty="0"/>
          </a:p>
          <a:p>
            <a:r>
              <a:rPr lang="bg-BG" noProof="0" dirty="0"/>
              <a:t>А също и:</a:t>
            </a:r>
          </a:p>
          <a:p>
            <a:pPr lvl="1"/>
            <a:r>
              <a:rPr lang="bg-BG" noProof="0" dirty="0" err="1"/>
              <a:t>OpenGL</a:t>
            </a:r>
            <a:r>
              <a:rPr lang="bg-BG" noProof="0" dirty="0"/>
              <a:t> - </a:t>
            </a:r>
            <a:r>
              <a:rPr lang="bg-BG" noProof="0" dirty="0" err="1"/>
              <a:t>The</a:t>
            </a:r>
            <a:r>
              <a:rPr lang="bg-BG" noProof="0" dirty="0"/>
              <a:t> </a:t>
            </a:r>
            <a:r>
              <a:rPr lang="bg-BG" noProof="0" dirty="0" err="1"/>
              <a:t>Industry</a:t>
            </a:r>
            <a:r>
              <a:rPr lang="bg-BG" noProof="0" dirty="0"/>
              <a:t> Standard </a:t>
            </a:r>
            <a:r>
              <a:rPr lang="bg-BG" noProof="0" dirty="0" err="1"/>
              <a:t>for</a:t>
            </a:r>
            <a:r>
              <a:rPr lang="bg-BG" noProof="0" dirty="0"/>
              <a:t> </a:t>
            </a:r>
            <a:r>
              <a:rPr lang="bg-BG" noProof="0" dirty="0" err="1"/>
              <a:t>High</a:t>
            </a:r>
            <a:r>
              <a:rPr lang="bg-BG" noProof="0" dirty="0"/>
              <a:t> </a:t>
            </a:r>
            <a:r>
              <a:rPr lang="bg-BG" noProof="0" dirty="0" err="1"/>
              <a:t>Performance</a:t>
            </a:r>
            <a:r>
              <a:rPr lang="bg-BG" noProof="0" dirty="0"/>
              <a:t> Graphics</a:t>
            </a:r>
          </a:p>
          <a:p>
            <a:pPr lvl="2"/>
            <a:r>
              <a:rPr lang="bg-BG" noProof="0" dirty="0">
                <a:hlinkClick r:id="rId3"/>
              </a:rPr>
              <a:t>http://www.opengl.org</a:t>
            </a:r>
            <a:endParaRPr lang="bg-BG" noProof="0" dirty="0"/>
          </a:p>
          <a:p>
            <a:pPr lvl="1"/>
            <a:r>
              <a:rPr lang="bg-BG" noProof="0" dirty="0"/>
              <a:t>Elica </a:t>
            </a:r>
            <a:r>
              <a:rPr lang="bg-BG" noProof="0" dirty="0" err="1"/>
              <a:t>Logo</a:t>
            </a:r>
            <a:r>
              <a:rPr lang="bg-BG" noProof="0" dirty="0"/>
              <a:t> Home </a:t>
            </a:r>
            <a:r>
              <a:rPr lang="bg-BG" noProof="0" dirty="0" err="1"/>
              <a:t>Page</a:t>
            </a:r>
            <a:endParaRPr lang="bg-BG" noProof="0" dirty="0"/>
          </a:p>
          <a:p>
            <a:pPr lvl="2"/>
            <a:r>
              <a:rPr lang="bg-BG" noProof="0" dirty="0">
                <a:hlinkClick r:id="rId4"/>
              </a:rPr>
              <a:t>http://www.elica.net</a:t>
            </a:r>
            <a:endParaRPr lang="bg-BG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Повече информация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569025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</p:spTree>
    <p:extLst>
      <p:ext uri="{BB962C8B-B14F-4D97-AF65-F5344CB8AC3E}">
        <p14:creationId xmlns:p14="http://schemas.microsoft.com/office/powerpoint/2010/main" val="50483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1" y="2579573"/>
            <a:ext cx="3257549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Основна дейност в КГ</a:t>
            </a:r>
          </a:p>
          <a:p>
            <a:pPr lvl="1"/>
            <a:r>
              <a:rPr lang="bg-BG" noProof="0" dirty="0"/>
              <a:t>Моделиране и визуализиране на графични изображения и сцени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Моделиране в КГ</a:t>
            </a:r>
          </a:p>
        </p:txBody>
      </p:sp>
      <p:sp>
        <p:nvSpPr>
          <p:cNvPr id="26" name="Freeform 25"/>
          <p:cNvSpPr/>
          <p:nvPr/>
        </p:nvSpPr>
        <p:spPr>
          <a:xfrm>
            <a:off x="1699255" y="2562355"/>
            <a:ext cx="3458153" cy="1844612"/>
          </a:xfrm>
          <a:custGeom>
            <a:avLst/>
            <a:gdLst>
              <a:gd name="connsiteX0" fmla="*/ 0 w 1435100"/>
              <a:gd name="connsiteY0" fmla="*/ 190500 h 1473200"/>
              <a:gd name="connsiteX1" fmla="*/ 0 w 1435100"/>
              <a:gd name="connsiteY1" fmla="*/ 1231900 h 1473200"/>
              <a:gd name="connsiteX2" fmla="*/ 1435100 w 1435100"/>
              <a:gd name="connsiteY2" fmla="*/ 1473200 h 1473200"/>
              <a:gd name="connsiteX3" fmla="*/ 1422400 w 1435100"/>
              <a:gd name="connsiteY3" fmla="*/ 0 h 1473200"/>
              <a:gd name="connsiteX4" fmla="*/ 0 w 1435100"/>
              <a:gd name="connsiteY4" fmla="*/ 190500 h 1473200"/>
              <a:gd name="connsiteX0" fmla="*/ 0 w 1667510"/>
              <a:gd name="connsiteY0" fmla="*/ 373380 h 1473200"/>
              <a:gd name="connsiteX1" fmla="*/ 232410 w 1667510"/>
              <a:gd name="connsiteY1" fmla="*/ 123190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1667510"/>
              <a:gd name="connsiteY0" fmla="*/ 373380 h 1473200"/>
              <a:gd name="connsiteX1" fmla="*/ 133350 w 1667510"/>
              <a:gd name="connsiteY1" fmla="*/ 110617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7620 w 1675130"/>
              <a:gd name="connsiteY0" fmla="*/ 373380 h 1473200"/>
              <a:gd name="connsiteX1" fmla="*/ 0 w 1675130"/>
              <a:gd name="connsiteY1" fmla="*/ 938530 h 1473200"/>
              <a:gd name="connsiteX2" fmla="*/ 1675130 w 1675130"/>
              <a:gd name="connsiteY2" fmla="*/ 1473200 h 1473200"/>
              <a:gd name="connsiteX3" fmla="*/ 1662430 w 1675130"/>
              <a:gd name="connsiteY3" fmla="*/ 0 h 1473200"/>
              <a:gd name="connsiteX4" fmla="*/ 7620 w 1675130"/>
              <a:gd name="connsiteY4" fmla="*/ 373380 h 1473200"/>
              <a:gd name="connsiteX0" fmla="*/ 0 w 1667510"/>
              <a:gd name="connsiteY0" fmla="*/ 373380 h 1473200"/>
              <a:gd name="connsiteX1" fmla="*/ 7620 w 1667510"/>
              <a:gd name="connsiteY1" fmla="*/ 86614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3559810"/>
              <a:gd name="connsiteY0" fmla="*/ 1186180 h 2286000"/>
              <a:gd name="connsiteX1" fmla="*/ 7620 w 3559810"/>
              <a:gd name="connsiteY1" fmla="*/ 1678940 h 2286000"/>
              <a:gd name="connsiteX2" fmla="*/ 1667510 w 3559810"/>
              <a:gd name="connsiteY2" fmla="*/ 2286000 h 2286000"/>
              <a:gd name="connsiteX3" fmla="*/ 3559810 w 3559810"/>
              <a:gd name="connsiteY3" fmla="*/ 0 h 2286000"/>
              <a:gd name="connsiteX4" fmla="*/ 0 w 3559810"/>
              <a:gd name="connsiteY4" fmla="*/ 1186180 h 2286000"/>
              <a:gd name="connsiteX0" fmla="*/ 0 w 3585210"/>
              <a:gd name="connsiteY0" fmla="*/ 1186180 h 2679700"/>
              <a:gd name="connsiteX1" fmla="*/ 7620 w 3585210"/>
              <a:gd name="connsiteY1" fmla="*/ 1678940 h 2679700"/>
              <a:gd name="connsiteX2" fmla="*/ 3585210 w 3585210"/>
              <a:gd name="connsiteY2" fmla="*/ 2679700 h 2679700"/>
              <a:gd name="connsiteX3" fmla="*/ 3559810 w 3585210"/>
              <a:gd name="connsiteY3" fmla="*/ 0 h 2679700"/>
              <a:gd name="connsiteX4" fmla="*/ 0 w 3585210"/>
              <a:gd name="connsiteY4" fmla="*/ 1186180 h 2679700"/>
              <a:gd name="connsiteX0" fmla="*/ 0 w 3593709"/>
              <a:gd name="connsiteY0" fmla="*/ 1196610 h 2690130"/>
              <a:gd name="connsiteX1" fmla="*/ 7620 w 3593709"/>
              <a:gd name="connsiteY1" fmla="*/ 1689370 h 2690130"/>
              <a:gd name="connsiteX2" fmla="*/ 3585210 w 3593709"/>
              <a:gd name="connsiteY2" fmla="*/ 2690130 h 2690130"/>
              <a:gd name="connsiteX3" fmla="*/ 3593709 w 3593709"/>
              <a:gd name="connsiteY3" fmla="*/ 0 h 2690130"/>
              <a:gd name="connsiteX4" fmla="*/ 0 w 3593709"/>
              <a:gd name="connsiteY4" fmla="*/ 1196610 h 2690130"/>
              <a:gd name="connsiteX0" fmla="*/ 0 w 3661410"/>
              <a:gd name="connsiteY0" fmla="*/ 1196610 h 2423430"/>
              <a:gd name="connsiteX1" fmla="*/ 7620 w 3661410"/>
              <a:gd name="connsiteY1" fmla="*/ 1689370 h 2423430"/>
              <a:gd name="connsiteX2" fmla="*/ 3661410 w 3661410"/>
              <a:gd name="connsiteY2" fmla="*/ 2423430 h 2423430"/>
              <a:gd name="connsiteX3" fmla="*/ 3593709 w 3661410"/>
              <a:gd name="connsiteY3" fmla="*/ 0 h 2423430"/>
              <a:gd name="connsiteX4" fmla="*/ 0 w 3661410"/>
              <a:gd name="connsiteY4" fmla="*/ 1196610 h 2423430"/>
              <a:gd name="connsiteX0" fmla="*/ 0 w 3598248"/>
              <a:gd name="connsiteY0" fmla="*/ 1196610 h 2707369"/>
              <a:gd name="connsiteX1" fmla="*/ 7620 w 3598248"/>
              <a:gd name="connsiteY1" fmla="*/ 1689370 h 2707369"/>
              <a:gd name="connsiteX2" fmla="*/ 3598248 w 3598248"/>
              <a:gd name="connsiteY2" fmla="*/ 2707369 h 2707369"/>
              <a:gd name="connsiteX3" fmla="*/ 3593709 w 3598248"/>
              <a:gd name="connsiteY3" fmla="*/ 0 h 2707369"/>
              <a:gd name="connsiteX4" fmla="*/ 0 w 3598248"/>
              <a:gd name="connsiteY4" fmla="*/ 1196610 h 2707369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91865 w 3691865"/>
              <a:gd name="connsiteY3" fmla="*/ 0 h 2676372"/>
              <a:gd name="connsiteX4" fmla="*/ 0 w 3691865"/>
              <a:gd name="connsiteY4" fmla="*/ 1165613 h 2676372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38162 w 3691865"/>
              <a:gd name="connsiteY3" fmla="*/ 202005 h 2676372"/>
              <a:gd name="connsiteX4" fmla="*/ 3691865 w 3691865"/>
              <a:gd name="connsiteY4" fmla="*/ 0 h 2676372"/>
              <a:gd name="connsiteX5" fmla="*/ 0 w 3691865"/>
              <a:gd name="connsiteY5" fmla="*/ 1165613 h 2676372"/>
              <a:gd name="connsiteX0" fmla="*/ 0 w 3706037"/>
              <a:gd name="connsiteY0" fmla="*/ 1165613 h 2655707"/>
              <a:gd name="connsiteX1" fmla="*/ 7620 w 3706037"/>
              <a:gd name="connsiteY1" fmla="*/ 1658373 h 2655707"/>
              <a:gd name="connsiteX2" fmla="*/ 3701570 w 3706037"/>
              <a:gd name="connsiteY2" fmla="*/ 2655707 h 2655707"/>
              <a:gd name="connsiteX3" fmla="*/ 3638162 w 3706037"/>
              <a:gd name="connsiteY3" fmla="*/ 202005 h 2655707"/>
              <a:gd name="connsiteX4" fmla="*/ 3691865 w 3706037"/>
              <a:gd name="connsiteY4" fmla="*/ 0 h 2655707"/>
              <a:gd name="connsiteX5" fmla="*/ 0 w 3706037"/>
              <a:gd name="connsiteY5" fmla="*/ 1165613 h 2655707"/>
              <a:gd name="connsiteX0" fmla="*/ 0 w 3964148"/>
              <a:gd name="connsiteY0" fmla="*/ 1165613 h 2682980"/>
              <a:gd name="connsiteX1" fmla="*/ 7620 w 3964148"/>
              <a:gd name="connsiteY1" fmla="*/ 1658373 h 2682980"/>
              <a:gd name="connsiteX2" fmla="*/ 3701570 w 3964148"/>
              <a:gd name="connsiteY2" fmla="*/ 2655707 h 2682980"/>
              <a:gd name="connsiteX3" fmla="*/ 3648494 w 3964148"/>
              <a:gd name="connsiteY3" fmla="*/ 2247782 h 2682980"/>
              <a:gd name="connsiteX4" fmla="*/ 3638162 w 3964148"/>
              <a:gd name="connsiteY4" fmla="*/ 202005 h 2682980"/>
              <a:gd name="connsiteX5" fmla="*/ 3691865 w 3964148"/>
              <a:gd name="connsiteY5" fmla="*/ 0 h 2682980"/>
              <a:gd name="connsiteX6" fmla="*/ 0 w 3964148"/>
              <a:gd name="connsiteY6" fmla="*/ 1165613 h 2682980"/>
              <a:gd name="connsiteX0" fmla="*/ 0 w 3701570"/>
              <a:gd name="connsiteY0" fmla="*/ 1165613 h 2655707"/>
              <a:gd name="connsiteX1" fmla="*/ 7620 w 3701570"/>
              <a:gd name="connsiteY1" fmla="*/ 1658373 h 2655707"/>
              <a:gd name="connsiteX2" fmla="*/ 3701570 w 3701570"/>
              <a:gd name="connsiteY2" fmla="*/ 2655707 h 2655707"/>
              <a:gd name="connsiteX3" fmla="*/ 3648494 w 3701570"/>
              <a:gd name="connsiteY3" fmla="*/ 2247782 h 2655707"/>
              <a:gd name="connsiteX4" fmla="*/ 3638162 w 3701570"/>
              <a:gd name="connsiteY4" fmla="*/ 202005 h 2655707"/>
              <a:gd name="connsiteX5" fmla="*/ 3691865 w 3701570"/>
              <a:gd name="connsiteY5" fmla="*/ 0 h 2655707"/>
              <a:gd name="connsiteX6" fmla="*/ 0 w 3701570"/>
              <a:gd name="connsiteY6" fmla="*/ 1165613 h 2655707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54396"/>
              <a:gd name="connsiteY0" fmla="*/ 1176043 h 2634846"/>
              <a:gd name="connsiteX1" fmla="*/ 7620 w 3654396"/>
              <a:gd name="connsiteY1" fmla="*/ 1668803 h 2634846"/>
              <a:gd name="connsiteX2" fmla="*/ 3628557 w 3654396"/>
              <a:gd name="connsiteY2" fmla="*/ 2634846 h 2634846"/>
              <a:gd name="connsiteX3" fmla="*/ 3648494 w 3654396"/>
              <a:gd name="connsiteY3" fmla="*/ 2258212 h 2634846"/>
              <a:gd name="connsiteX4" fmla="*/ 3638162 w 3654396"/>
              <a:gd name="connsiteY4" fmla="*/ 212435 h 2634846"/>
              <a:gd name="connsiteX5" fmla="*/ 3636236 w 3654396"/>
              <a:gd name="connsiteY5" fmla="*/ 0 h 2634846"/>
              <a:gd name="connsiteX6" fmla="*/ 0 w 3654396"/>
              <a:gd name="connsiteY6" fmla="*/ 1176043 h 2634846"/>
              <a:gd name="connsiteX0" fmla="*/ 0 w 3657716"/>
              <a:gd name="connsiteY0" fmla="*/ 1130113 h 2634846"/>
              <a:gd name="connsiteX1" fmla="*/ 10940 w 3657716"/>
              <a:gd name="connsiteY1" fmla="*/ 1668803 h 2634846"/>
              <a:gd name="connsiteX2" fmla="*/ 3631877 w 3657716"/>
              <a:gd name="connsiteY2" fmla="*/ 2634846 h 2634846"/>
              <a:gd name="connsiteX3" fmla="*/ 3651814 w 3657716"/>
              <a:gd name="connsiteY3" fmla="*/ 2258212 h 2634846"/>
              <a:gd name="connsiteX4" fmla="*/ 3641482 w 3657716"/>
              <a:gd name="connsiteY4" fmla="*/ 212435 h 2634846"/>
              <a:gd name="connsiteX5" fmla="*/ 3639556 w 3657716"/>
              <a:gd name="connsiteY5" fmla="*/ 0 h 2634846"/>
              <a:gd name="connsiteX6" fmla="*/ 0 w 3657716"/>
              <a:gd name="connsiteY6" fmla="*/ 1130113 h 2634846"/>
              <a:gd name="connsiteX0" fmla="*/ 0 w 3657716"/>
              <a:gd name="connsiteY0" fmla="*/ 1130113 h 2634846"/>
              <a:gd name="connsiteX1" fmla="*/ 978 w 3657716"/>
              <a:gd name="connsiteY1" fmla="*/ 1710557 h 2634846"/>
              <a:gd name="connsiteX2" fmla="*/ 3631877 w 3657716"/>
              <a:gd name="connsiteY2" fmla="*/ 2634846 h 2634846"/>
              <a:gd name="connsiteX3" fmla="*/ 3651814 w 3657716"/>
              <a:gd name="connsiteY3" fmla="*/ 2258212 h 2634846"/>
              <a:gd name="connsiteX4" fmla="*/ 3641482 w 3657716"/>
              <a:gd name="connsiteY4" fmla="*/ 212435 h 2634846"/>
              <a:gd name="connsiteX5" fmla="*/ 3639556 w 3657716"/>
              <a:gd name="connsiteY5" fmla="*/ 0 h 2634846"/>
              <a:gd name="connsiteX6" fmla="*/ 0 w 3657716"/>
              <a:gd name="connsiteY6" fmla="*/ 1130113 h 2634846"/>
              <a:gd name="connsiteX0" fmla="*/ 0 w 3677402"/>
              <a:gd name="connsiteY0" fmla="*/ 1130113 h 2446955"/>
              <a:gd name="connsiteX1" fmla="*/ 978 w 3677402"/>
              <a:gd name="connsiteY1" fmla="*/ 1710557 h 2446955"/>
              <a:gd name="connsiteX2" fmla="*/ 3266566 w 3677402"/>
              <a:gd name="connsiteY2" fmla="*/ 2446955 h 2446955"/>
              <a:gd name="connsiteX3" fmla="*/ 3651814 w 3677402"/>
              <a:gd name="connsiteY3" fmla="*/ 2258212 h 2446955"/>
              <a:gd name="connsiteX4" fmla="*/ 3641482 w 3677402"/>
              <a:gd name="connsiteY4" fmla="*/ 212435 h 2446955"/>
              <a:gd name="connsiteX5" fmla="*/ 3639556 w 3677402"/>
              <a:gd name="connsiteY5" fmla="*/ 0 h 2446955"/>
              <a:gd name="connsiteX6" fmla="*/ 0 w 3677402"/>
              <a:gd name="connsiteY6" fmla="*/ 1130113 h 2446955"/>
              <a:gd name="connsiteX0" fmla="*/ 0 w 3667412"/>
              <a:gd name="connsiteY0" fmla="*/ 1130113 h 2446955"/>
              <a:gd name="connsiteX1" fmla="*/ 978 w 3667412"/>
              <a:gd name="connsiteY1" fmla="*/ 1710557 h 2446955"/>
              <a:gd name="connsiteX2" fmla="*/ 3266566 w 3667412"/>
              <a:gd name="connsiteY2" fmla="*/ 2446955 h 2446955"/>
              <a:gd name="connsiteX3" fmla="*/ 3638530 w 3667412"/>
              <a:gd name="connsiteY3" fmla="*/ 1828153 h 2446955"/>
              <a:gd name="connsiteX4" fmla="*/ 3641482 w 3667412"/>
              <a:gd name="connsiteY4" fmla="*/ 212435 h 2446955"/>
              <a:gd name="connsiteX5" fmla="*/ 3639556 w 3667412"/>
              <a:gd name="connsiteY5" fmla="*/ 0 h 2446955"/>
              <a:gd name="connsiteX6" fmla="*/ 0 w 3667412"/>
              <a:gd name="connsiteY6" fmla="*/ 1130113 h 2446955"/>
              <a:gd name="connsiteX0" fmla="*/ 0 w 3667412"/>
              <a:gd name="connsiteY0" fmla="*/ 1142640 h 2459482"/>
              <a:gd name="connsiteX1" fmla="*/ 978 w 3667412"/>
              <a:gd name="connsiteY1" fmla="*/ 1723084 h 2459482"/>
              <a:gd name="connsiteX2" fmla="*/ 3266566 w 3667412"/>
              <a:gd name="connsiteY2" fmla="*/ 2459482 h 2459482"/>
              <a:gd name="connsiteX3" fmla="*/ 3638530 w 3667412"/>
              <a:gd name="connsiteY3" fmla="*/ 1840680 h 2459482"/>
              <a:gd name="connsiteX4" fmla="*/ 3641482 w 3667412"/>
              <a:gd name="connsiteY4" fmla="*/ 224962 h 2459482"/>
              <a:gd name="connsiteX5" fmla="*/ 3257642 w 3667412"/>
              <a:gd name="connsiteY5" fmla="*/ 0 h 2459482"/>
              <a:gd name="connsiteX6" fmla="*/ 0 w 3667412"/>
              <a:gd name="connsiteY6" fmla="*/ 1142640 h 245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7412" h="2459482">
                <a:moveTo>
                  <a:pt x="0" y="1142640"/>
                </a:moveTo>
                <a:lnTo>
                  <a:pt x="978" y="1723084"/>
                </a:lnTo>
                <a:lnTo>
                  <a:pt x="3266566" y="2459482"/>
                </a:lnTo>
                <a:cubicBezTo>
                  <a:pt x="3310320" y="2299075"/>
                  <a:pt x="3576044" y="2213100"/>
                  <a:pt x="3638530" y="1840680"/>
                </a:cubicBezTo>
                <a:cubicBezTo>
                  <a:pt x="3701016" y="1468260"/>
                  <a:pt x="3642864" y="579789"/>
                  <a:pt x="3641482" y="224962"/>
                </a:cubicBezTo>
                <a:lnTo>
                  <a:pt x="3257642" y="0"/>
                </a:lnTo>
                <a:lnTo>
                  <a:pt x="0" y="1142640"/>
                </a:lnTo>
                <a:close/>
              </a:path>
            </a:pathLst>
          </a:custGeom>
          <a:gradFill flip="none" rotWithShape="1">
            <a:gsLst>
              <a:gs pos="0">
                <a:srgbClr val="5E9EFF">
                  <a:alpha val="60000"/>
                </a:srgbClr>
              </a:gs>
              <a:gs pos="29000">
                <a:srgbClr val="85C2FF">
                  <a:alpha val="40000"/>
                </a:srgbClr>
              </a:gs>
              <a:gs pos="67000">
                <a:srgbClr val="C4D6EB">
                  <a:alpha val="20000"/>
                </a:srgbClr>
              </a:gs>
              <a:gs pos="100000">
                <a:srgbClr val="0070C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290" y="2571750"/>
            <a:ext cx="325755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2386" y="3422593"/>
            <a:ext cx="705082" cy="427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547" y="2599387"/>
            <a:ext cx="442570" cy="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C:\Pavel\Courses\Materials\Course.OKG 2012-13\OKG-09. Objects\ID-1001296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457450"/>
            <a:ext cx="3581400" cy="268605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Софтуерни системи</a:t>
            </a:r>
          </a:p>
          <a:p>
            <a:pPr lvl="1"/>
            <a:r>
              <a:rPr lang="bg-BG" noProof="0" dirty="0" err="1"/>
              <a:t>CAD</a:t>
            </a:r>
            <a:r>
              <a:rPr lang="bg-BG" noProof="0" dirty="0"/>
              <a:t>/</a:t>
            </a:r>
            <a:r>
              <a:rPr lang="bg-BG" noProof="0" dirty="0" err="1"/>
              <a:t>CAM</a:t>
            </a:r>
            <a:r>
              <a:rPr lang="bg-BG" noProof="0" dirty="0"/>
              <a:t> системи 3D редактори</a:t>
            </a:r>
          </a:p>
          <a:p>
            <a:pPr lvl="2"/>
            <a:r>
              <a:rPr lang="bg-BG" noProof="0" dirty="0" err="1"/>
              <a:t>CAD</a:t>
            </a:r>
            <a:r>
              <a:rPr lang="bg-BG" noProof="0" dirty="0"/>
              <a:t>  = </a:t>
            </a:r>
            <a:r>
              <a:rPr lang="bg-BG" noProof="0" dirty="0" err="1"/>
              <a:t>computer-aided</a:t>
            </a:r>
            <a:r>
              <a:rPr lang="bg-BG" noProof="0" dirty="0"/>
              <a:t> </a:t>
            </a:r>
            <a:r>
              <a:rPr lang="bg-BG" noProof="0" dirty="0" err="1"/>
              <a:t>design</a:t>
            </a:r>
            <a:endParaRPr lang="bg-BG" noProof="0" dirty="0"/>
          </a:p>
          <a:p>
            <a:pPr lvl="2"/>
            <a:r>
              <a:rPr lang="bg-BG" noProof="0" dirty="0" err="1"/>
              <a:t>CAM</a:t>
            </a:r>
            <a:r>
              <a:rPr lang="bg-BG" noProof="0" dirty="0"/>
              <a:t> = </a:t>
            </a:r>
            <a:r>
              <a:rPr lang="bg-BG" noProof="0" dirty="0" err="1"/>
              <a:t>computer-aided</a:t>
            </a:r>
            <a:r>
              <a:rPr lang="bg-BG" noProof="0" dirty="0"/>
              <a:t> </a:t>
            </a:r>
            <a:r>
              <a:rPr lang="bg-BG" noProof="0" dirty="0" err="1"/>
              <a:t>manufacturing</a:t>
            </a:r>
            <a:endParaRPr lang="bg-BG" noProof="0" dirty="0"/>
          </a:p>
          <a:p>
            <a:pPr lvl="1"/>
            <a:r>
              <a:rPr lang="bg-BG" noProof="0" dirty="0"/>
              <a:t>Използване за архитектурен</a:t>
            </a:r>
            <a:br>
              <a:rPr lang="bg-BG" noProof="0" dirty="0"/>
            </a:br>
            <a:r>
              <a:rPr lang="bg-BG" noProof="0" dirty="0"/>
              <a:t>и инженерен дизайн,</a:t>
            </a:r>
            <a:br>
              <a:rPr lang="bg-BG" noProof="0" dirty="0"/>
            </a:br>
            <a:r>
              <a:rPr lang="bg-BG" noProof="0" dirty="0"/>
              <a:t>виртуални 3D герои</a:t>
            </a:r>
            <a:br>
              <a:rPr lang="bg-BG" noProof="0" dirty="0"/>
            </a:br>
            <a:r>
              <a:rPr lang="bg-BG" noProof="0" dirty="0"/>
              <a:t>за филми и игри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Интерактивно моделиране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720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Графични примитиви</a:t>
            </a:r>
          </a:p>
          <a:p>
            <a:pPr lvl="1">
              <a:buFont typeface="Calibri" pitchFamily="34" charset="0"/>
              <a:buChar char="–"/>
            </a:pPr>
            <a:r>
              <a:rPr lang="bg-BG" noProof="0" dirty="0"/>
              <a:t>Моделите се правят от широк набор графични примитиви, които допълнително се модифицират</a:t>
            </a:r>
          </a:p>
          <a:p>
            <a:pPr lvl="1">
              <a:buFont typeface="Calibri" pitchFamily="34" charset="0"/>
              <a:buChar char="–"/>
            </a:pPr>
            <a:r>
              <a:rPr lang="bg-BG" noProof="0" dirty="0"/>
              <a:t>Някои среди имат и </a:t>
            </a:r>
            <a:r>
              <a:rPr lang="bg-BG" noProof="0" dirty="0" err="1"/>
              <a:t>скриптови</a:t>
            </a:r>
            <a:r>
              <a:rPr lang="bg-BG" noProof="0" dirty="0"/>
              <a:t> езици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blender.org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70" y="2038350"/>
            <a:ext cx="5870038" cy="2702052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1343341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5" name="Picture 3" descr="C:\Pavel\Courses\Materials\Course.OKG 2012-13\OKG-09. Objects\ID-1004181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flipH="1">
            <a:off x="0" y="3187827"/>
            <a:ext cx="4495800" cy="1955673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Употреба</a:t>
            </a:r>
          </a:p>
          <a:p>
            <a:pPr lvl="1"/>
            <a:r>
              <a:rPr lang="bg-BG" noProof="0" dirty="0"/>
              <a:t>Сканиране за медицински цели</a:t>
            </a:r>
          </a:p>
          <a:p>
            <a:pPr lvl="1"/>
            <a:r>
              <a:rPr lang="bg-BG" noProof="0" dirty="0"/>
              <a:t>Сканиране за виртуални 3D модели</a:t>
            </a:r>
          </a:p>
          <a:p>
            <a:pPr lvl="1"/>
            <a:r>
              <a:rPr lang="bg-BG" noProof="0" dirty="0"/>
              <a:t>Създаване на първични модели, които се дообработват ръчно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Сканирани 2D/3D модели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8116" name="Picture 4" descr="C:\Pavel\Courses\Materials\Course.OKG 2012-13\OKG-09. Objects\ID-1001486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900" y="3429000"/>
            <a:ext cx="32512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38561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Създаване чрез алгоритъм</a:t>
            </a:r>
          </a:p>
          <a:p>
            <a:pPr lvl="1"/>
            <a:r>
              <a:rPr lang="bg-BG" noProof="0" dirty="0"/>
              <a:t>Традиционни геометрични обекти – сфера, куб, …</a:t>
            </a:r>
          </a:p>
          <a:p>
            <a:pPr lvl="1"/>
            <a:r>
              <a:rPr lang="bg-BG" noProof="0" dirty="0"/>
              <a:t>Сложни, математически дефинирани форми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Процедурно моделиране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896" y="2668046"/>
            <a:ext cx="6955057" cy="1850781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557476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</Words>
  <Application>Microsoft Office PowerPoint</Application>
  <PresentationFormat>On-screen Show (16:9)</PresentationFormat>
  <Paragraphs>303</Paragraphs>
  <Slides>47</Slides>
  <Notes>47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Black</vt:lpstr>
      <vt:lpstr>Calibri</vt:lpstr>
      <vt:lpstr>Calibri Light</vt:lpstr>
      <vt:lpstr>Cambria Math</vt:lpstr>
      <vt:lpstr>Lucida Sans Unicode</vt:lpstr>
      <vt:lpstr>Symbol</vt:lpstr>
      <vt:lpstr>Times New Roman</vt:lpstr>
      <vt:lpstr>Office Theme</vt:lpstr>
      <vt:lpstr>PowerPoint Presentation</vt:lpstr>
      <vt:lpstr>Съдържание</vt:lpstr>
      <vt:lpstr>Моделиране</vt:lpstr>
      <vt:lpstr>Графичните обекти</vt:lpstr>
      <vt:lpstr>Моделиране в КГ</vt:lpstr>
      <vt:lpstr>Интерактивно моделиране</vt:lpstr>
      <vt:lpstr>PowerPoint Presentation</vt:lpstr>
      <vt:lpstr>Сканирани 2D/3D модели</vt:lpstr>
      <vt:lpstr>Процедурно моделиране</vt:lpstr>
      <vt:lpstr>Други подходи</vt:lpstr>
      <vt:lpstr>Графични примитиви</vt:lpstr>
      <vt:lpstr>Графични примитиви</vt:lpstr>
      <vt:lpstr>Размерности</vt:lpstr>
      <vt:lpstr>PowerPoint Presentation</vt:lpstr>
      <vt:lpstr>Пример</vt:lpstr>
      <vt:lpstr>Графични примитиви</vt:lpstr>
      <vt:lpstr>Примитиви в OpenGL</vt:lpstr>
      <vt:lpstr>Илюстрация на OpenGL</vt:lpstr>
      <vt:lpstr>PowerPoint Presentation</vt:lpstr>
      <vt:lpstr>PowerPoint Presentation</vt:lpstr>
      <vt:lpstr>Примитиви в ThreeJS</vt:lpstr>
      <vt:lpstr>PowerPoint Presentation</vt:lpstr>
      <vt:lpstr>Свойства</vt:lpstr>
      <vt:lpstr>Свойства на обектите</vt:lpstr>
      <vt:lpstr>Позицията</vt:lpstr>
      <vt:lpstr>Размерът</vt:lpstr>
      <vt:lpstr>Ориентацията</vt:lpstr>
      <vt:lpstr>Поделементи</vt:lpstr>
      <vt:lpstr>Пет плюс пет пети примитивни примера (примерно, примери показани посредством примитиви)</vt:lpstr>
      <vt:lpstr>Куб с издутини</vt:lpstr>
      <vt:lpstr>Японска възглавница</vt:lpstr>
      <vt:lpstr>PowerPoint Presentation</vt:lpstr>
      <vt:lpstr>Форма за кекс</vt:lpstr>
      <vt:lpstr>Пеперуда</vt:lpstr>
      <vt:lpstr>PowerPoint Presentation</vt:lpstr>
      <vt:lpstr>Тор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 по-ръбест?</vt:lpstr>
      <vt:lpstr>PowerPoint Presentation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2012-07-22T14:27:25Z</dcterms:created>
  <dcterms:modified xsi:type="dcterms:W3CDTF">2021-10-05T10:06:31Z</dcterms:modified>
</cp:coreProperties>
</file>